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handoutMasterIdLst>
    <p:handoutMasterId r:id="rId20"/>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316" r:id="rId17"/>
    <p:sldId id="260" r:id="rId1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autoAdjust="0"/>
    <p:restoredTop sz="95401" autoAdjust="0"/>
  </p:normalViewPr>
  <p:slideViewPr>
    <p:cSldViewPr snapToGrid="0">
      <p:cViewPr>
        <p:scale>
          <a:sx n="100" d="100"/>
          <a:sy n="100" d="100"/>
        </p:scale>
        <p:origin x="336" y="234"/>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36406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467098"/>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en-US" altLang="ja-JP" sz="2800" b="1" dirty="0">
                <a:solidFill>
                  <a:schemeClr val="bg1"/>
                </a:solidFill>
              </a:rPr>
              <a:t>3-D measurement </a:t>
            </a:r>
            <a:br>
              <a:rPr lang="en-US" altLang="ja-JP" sz="2800" b="1" dirty="0">
                <a:solidFill>
                  <a:schemeClr val="bg1"/>
                </a:solidFill>
              </a:rPr>
            </a:br>
            <a:r>
              <a:rPr lang="en-US" altLang="ja-JP" sz="2800" b="1" dirty="0">
                <a:solidFill>
                  <a:schemeClr val="bg1"/>
                </a:solidFill>
              </a:rPr>
              <a:t>based on computational photography</a:t>
            </a:r>
            <a:br>
              <a:rPr lang="en-US" altLang="ja-JP" sz="2800" b="1" dirty="0">
                <a:solidFill>
                  <a:schemeClr val="bg1"/>
                </a:solidFill>
              </a:rPr>
            </a:br>
            <a:r>
              <a:rPr lang="en-US" altLang="ja-JP" sz="2800" b="1" dirty="0">
                <a:solidFill>
                  <a:schemeClr val="bg1"/>
                </a:solidFill>
              </a:rPr>
              <a:t> fusing passive stereo method and Depth from Focus</a:t>
            </a:r>
            <a:endParaRPr lang="ja-JP" altLang="en-US" sz="2800" b="1" dirty="0">
              <a:solidFill>
                <a:schemeClr val="bg1"/>
              </a:solidFill>
            </a:endParaRP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 y="4175918"/>
            <a:ext cx="9143999"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lang="en-US" altLang="ja-JP" sz="2400" b="1" dirty="0">
                <a:solidFill>
                  <a:schemeClr val="accent1">
                    <a:lumMod val="75000"/>
                  </a:schemeClr>
                </a:solidFill>
                <a:latin typeface="+mj-ea"/>
                <a:ea typeface="+mj-ea"/>
              </a:rPr>
              <a:t>Regional</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Planning and Information Lab</a:t>
            </a:r>
            <a:r>
              <a:rPr kumimoji="1"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Master</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2nd</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a:t>
            </a:r>
            <a:r>
              <a:rPr lang="en-US" altLang="ja-JP" sz="2400" b="1" dirty="0" err="1">
                <a:solidFill>
                  <a:schemeClr val="accent1">
                    <a:lumMod val="75000"/>
                  </a:schemeClr>
                </a:solidFill>
                <a:latin typeface="+mj-ea"/>
                <a:ea typeface="+mj-ea"/>
              </a:rPr>
              <a:t>Kajihara</a:t>
            </a:r>
            <a:r>
              <a:rPr lang="en-US" altLang="ja-JP" sz="2400" b="1" dirty="0">
                <a:solidFill>
                  <a:schemeClr val="accent1">
                    <a:lumMod val="75000"/>
                  </a:schemeClr>
                </a:solidFill>
                <a:latin typeface="+mj-ea"/>
                <a:ea typeface="+mj-ea"/>
              </a:rPr>
              <a:t> Yuki</a:t>
            </a:r>
          </a:p>
          <a:p>
            <a:pPr>
              <a:lnSpc>
                <a:spcPct val="150000"/>
              </a:lnSpc>
            </a:pPr>
            <a:r>
              <a:rPr kumimoji="1" lang="en-US" altLang="ja-JP" sz="2400" b="1" dirty="0">
                <a:solidFill>
                  <a:schemeClr val="accent1">
                    <a:lumMod val="75000"/>
                  </a:schemeClr>
                </a:solidFill>
                <a:latin typeface="+mj-ea"/>
                <a:ea typeface="+mj-ea"/>
              </a:rPr>
              <a:t>The chief examiner</a:t>
            </a:r>
            <a:r>
              <a:rPr kumimoji="1" lang="ja-JP" altLang="en-US" sz="2400" b="1" dirty="0">
                <a:solidFill>
                  <a:schemeClr val="accent1">
                    <a:lumMod val="75000"/>
                  </a:schemeClr>
                </a:solidFill>
                <a:latin typeface="+mj-ea"/>
                <a:ea typeface="+mj-ea"/>
              </a:rPr>
              <a:t>：</a:t>
            </a:r>
            <a:r>
              <a:rPr kumimoji="1" lang="en-US" altLang="ja-JP" sz="2400" b="1" dirty="0">
                <a:solidFill>
                  <a:schemeClr val="accent1">
                    <a:lumMod val="75000"/>
                  </a:schemeClr>
                </a:solidFill>
                <a:latin typeface="+mj-ea"/>
                <a:ea typeface="+mj-ea"/>
              </a:rPr>
              <a:t>Prof. Fuse</a:t>
            </a:r>
          </a:p>
          <a:p>
            <a:pPr>
              <a:lnSpc>
                <a:spcPct val="150000"/>
              </a:lnSpc>
            </a:pPr>
            <a:r>
              <a:rPr lang="en-US" altLang="ja-JP" sz="2400" b="1" dirty="0">
                <a:solidFill>
                  <a:schemeClr val="accent1">
                    <a:lumMod val="75000"/>
                  </a:schemeClr>
                </a:solidFill>
                <a:latin typeface="+mj-ea"/>
                <a:ea typeface="+mj-ea"/>
              </a:rPr>
              <a:t>The sub-chief examiner</a:t>
            </a:r>
            <a:r>
              <a:rPr lang="ja-JP" altLang="en-US" sz="2400" b="1" dirty="0">
                <a:solidFill>
                  <a:schemeClr val="accent1">
                    <a:lumMod val="75000"/>
                  </a:schemeClr>
                </a:solidFill>
                <a:latin typeface="+mj-ea"/>
                <a:ea typeface="+mj-ea"/>
              </a:rPr>
              <a:t>：</a:t>
            </a:r>
            <a:r>
              <a:rPr lang="en-US" altLang="ja-JP" sz="2400" b="1" dirty="0">
                <a:solidFill>
                  <a:schemeClr val="accent1">
                    <a:lumMod val="75000"/>
                  </a:schemeClr>
                </a:solidFill>
                <a:latin typeface="+mj-ea"/>
                <a:ea typeface="+mj-ea"/>
              </a:rPr>
              <a:t>Prof. Takeuchi</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en-US" altLang="ja-JP" sz="2000" b="1" dirty="0">
                <a:solidFill>
                  <a:schemeClr val="bg1"/>
                </a:solidFill>
              </a:rPr>
              <a:t>Seminar Presentation</a:t>
            </a:r>
            <a:r>
              <a:rPr lang="ja-JP" altLang="en-US" sz="2000" b="1" dirty="0">
                <a:solidFill>
                  <a:schemeClr val="bg1"/>
                </a:solidFill>
              </a:rPr>
              <a:t>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65178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multi-aspect image</a:t>
            </a:r>
          </a:p>
          <a:p>
            <a:pPr>
              <a:lnSpc>
                <a:spcPct val="100000"/>
              </a:lnSpc>
            </a:pPr>
            <a:r>
              <a:rPr lang="en-US" altLang="ja-JP" sz="2000" dirty="0">
                <a:solidFill>
                  <a:schemeClr val="tx2"/>
                </a:solidFill>
              </a:rPr>
              <a:t>Can get multiple images from slightly different aspects by one shot</a:t>
            </a:r>
          </a:p>
          <a:p>
            <a:pPr>
              <a:lnSpc>
                <a:spcPct val="100000"/>
              </a:lnSpc>
            </a:pPr>
            <a:r>
              <a:rPr lang="en-US" altLang="ja-JP" sz="2000" dirty="0">
                <a:solidFill>
                  <a:schemeClr val="tx2"/>
                </a:solidFill>
              </a:rPr>
              <a:t>An</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that sensors</a:t>
            </a:r>
            <a:r>
              <a:rPr lang="ja-JP" altLang="en-US" sz="2000" dirty="0">
                <a:solidFill>
                  <a:schemeClr val="tx2"/>
                </a:solidFill>
              </a:rPr>
              <a:t> </a:t>
            </a:r>
            <a:r>
              <a:rPr lang="en-US" altLang="ja-JP" sz="2000" dirty="0">
                <a:solidFill>
                  <a:schemeClr val="tx2"/>
                </a:solidFill>
              </a:rPr>
              <a:t>at</a:t>
            </a:r>
            <a:r>
              <a:rPr lang="ja-JP" altLang="en-US" sz="2000" dirty="0">
                <a:solidFill>
                  <a:schemeClr val="tx2"/>
                </a:solidFill>
              </a:rPr>
              <a:t> </a:t>
            </a:r>
            <a:r>
              <a:rPr lang="en-US" altLang="ja-JP" sz="2000" dirty="0">
                <a:solidFill>
                  <a:schemeClr val="tx2"/>
                </a:solidFill>
              </a:rPr>
              <a:t>the</a:t>
            </a:r>
            <a:r>
              <a:rPr lang="ja-JP" altLang="en-US" sz="2000" dirty="0">
                <a:solidFill>
                  <a:schemeClr val="tx2"/>
                </a:solidFill>
              </a:rPr>
              <a:t> </a:t>
            </a:r>
            <a:r>
              <a:rPr lang="en-US" altLang="ja-JP" sz="2000" dirty="0">
                <a:solidFill>
                  <a:schemeClr val="tx2"/>
                </a:solidFill>
              </a:rPr>
              <a:t>same</a:t>
            </a:r>
            <a:r>
              <a:rPr lang="ja-JP" altLang="en-US" sz="2000" dirty="0">
                <a:solidFill>
                  <a:schemeClr val="tx2"/>
                </a:solidFill>
              </a:rPr>
              <a:t> </a:t>
            </a:r>
            <a:r>
              <a:rPr lang="en-US" altLang="ja-JP" sz="2000" dirty="0">
                <a:solidFill>
                  <a:schemeClr val="tx2"/>
                </a:solidFill>
              </a:rPr>
              <a:t>position</a:t>
            </a:r>
            <a:r>
              <a:rPr lang="ja-JP" altLang="en-US" sz="2000" dirty="0">
                <a:solidFill>
                  <a:schemeClr val="tx2"/>
                </a:solidFill>
              </a:rPr>
              <a:t> </a:t>
            </a:r>
            <a:r>
              <a:rPr lang="en-US" altLang="ja-JP" sz="2000" dirty="0">
                <a:solidFill>
                  <a:schemeClr val="tx2"/>
                </a:solidFill>
              </a:rPr>
              <a:t>with</a:t>
            </a:r>
            <a:r>
              <a:rPr lang="ja-JP" altLang="en-US" sz="2000" dirty="0">
                <a:solidFill>
                  <a:schemeClr val="tx2"/>
                </a:solidFill>
              </a:rPr>
              <a:t> </a:t>
            </a:r>
            <a:r>
              <a:rPr lang="en-US" altLang="ja-JP" sz="2000" dirty="0">
                <a:solidFill>
                  <a:schemeClr val="tx2"/>
                </a:solidFill>
              </a:rPr>
              <a:t>respect</a:t>
            </a:r>
            <a:r>
              <a:rPr lang="ja-JP" altLang="en-US" sz="2000" dirty="0">
                <a:solidFill>
                  <a:schemeClr val="tx2"/>
                </a:solidFill>
              </a:rPr>
              <a:t> </a:t>
            </a:r>
            <a:r>
              <a:rPr lang="en-US" altLang="ja-JP" sz="2000" dirty="0">
                <a:solidFill>
                  <a:schemeClr val="tx2"/>
                </a:solidFill>
              </a:rPr>
              <a:t>to</a:t>
            </a:r>
            <a:r>
              <a:rPr lang="ja-JP" altLang="en-US" sz="2000" dirty="0">
                <a:solidFill>
                  <a:schemeClr val="tx2"/>
                </a:solidFill>
              </a:rPr>
              <a:t> </a:t>
            </a:r>
            <a:r>
              <a:rPr lang="en-US" altLang="ja-JP" sz="2000" dirty="0">
                <a:solidFill>
                  <a:schemeClr val="tx2"/>
                </a:solidFill>
              </a:rPr>
              <a:t>micro-lens </a:t>
            </a:r>
          </a:p>
          <a:p>
            <a:pPr marL="0" indent="0">
              <a:lnSpc>
                <a:spcPct val="100000"/>
              </a:lnSpc>
              <a:buNone/>
            </a:pPr>
            <a:r>
              <a:rPr lang="en-US" altLang="ja-JP" sz="2000" dirty="0">
                <a:solidFill>
                  <a:schemeClr val="tx2"/>
                </a:solidFill>
              </a:rPr>
              <a:t>     are arranged is</a:t>
            </a:r>
            <a:r>
              <a:rPr lang="ja-JP" altLang="en-US" sz="2000" dirty="0">
                <a:solidFill>
                  <a:schemeClr val="tx2"/>
                </a:solidFill>
              </a:rPr>
              <a:t> </a:t>
            </a:r>
            <a:r>
              <a:rPr lang="en-US" altLang="ja-JP" sz="2000" dirty="0">
                <a:solidFill>
                  <a:schemeClr val="tx2"/>
                </a:solidFill>
              </a:rPr>
              <a:t>a</a:t>
            </a:r>
            <a:r>
              <a:rPr lang="ja-JP" altLang="en-US" sz="2000" dirty="0">
                <a:solidFill>
                  <a:schemeClr val="tx2"/>
                </a:solidFill>
              </a:rPr>
              <a:t> </a:t>
            </a:r>
            <a:r>
              <a:rPr lang="en-US" altLang="ja-JP" sz="2000" dirty="0">
                <a:solidFill>
                  <a:schemeClr val="tx2"/>
                </a:solidFill>
              </a:rPr>
              <a:t>sub-aperture image</a:t>
            </a:r>
            <a:r>
              <a:rPr lang="ja-JP" altLang="en-US" sz="2000" dirty="0">
                <a:solidFill>
                  <a:schemeClr val="tx2"/>
                </a:solidFill>
              </a:rPr>
              <a:t> </a:t>
            </a:r>
            <a:r>
              <a:rPr lang="en-US" altLang="ja-JP" sz="2000" dirty="0">
                <a:solidFill>
                  <a:schemeClr val="tx2"/>
                </a:solidFill>
              </a:rPr>
              <a:t>seeing</a:t>
            </a:r>
            <a:r>
              <a:rPr lang="ja-JP" altLang="en-US" sz="2000" dirty="0">
                <a:solidFill>
                  <a:schemeClr val="tx2"/>
                </a:solidFill>
              </a:rPr>
              <a:t> </a:t>
            </a:r>
            <a:r>
              <a:rPr lang="en-US" altLang="ja-JP" sz="2000" dirty="0">
                <a:solidFill>
                  <a:schemeClr val="tx2"/>
                </a:solidFill>
              </a:rPr>
              <a:t>objects from a part of lens</a:t>
            </a:r>
          </a:p>
          <a:p>
            <a:pPr>
              <a:lnSpc>
                <a:spcPct val="100000"/>
              </a:lnSpc>
            </a:pPr>
            <a:r>
              <a:rPr lang="en-US" altLang="ja-JP" sz="2000" dirty="0">
                <a:solidFill>
                  <a:schemeClr val="tx2"/>
                </a:solidFill>
              </a:rPr>
              <a:t>When we say the number of ray sensor per micro-lens N,</a:t>
            </a:r>
            <a:r>
              <a:rPr lang="ja-JP" altLang="en-US" sz="2000" dirty="0">
                <a:solidFill>
                  <a:schemeClr val="tx2"/>
                </a:solidFill>
              </a:rPr>
              <a:t> </a:t>
            </a:r>
            <a:r>
              <a:rPr lang="en-US" altLang="ja-JP" sz="2000" dirty="0">
                <a:solidFill>
                  <a:schemeClr val="tx2"/>
                </a:solidFill>
              </a:rPr>
              <a:t>we can get </a:t>
            </a:r>
          </a:p>
          <a:p>
            <a:pPr marL="0" indent="0">
              <a:lnSpc>
                <a:spcPct val="100000"/>
              </a:lnSpc>
              <a:buNone/>
            </a:pPr>
            <a:r>
              <a:rPr lang="ja-JP" altLang="en-US" sz="2000" b="1" dirty="0">
                <a:solidFill>
                  <a:schemeClr val="tx2"/>
                </a:solidFill>
              </a:rPr>
              <a:t>     </a:t>
            </a:r>
            <a:r>
              <a:rPr lang="en-US" altLang="ja-JP" sz="2000" b="1" dirty="0">
                <a:solidFill>
                  <a:srgbClr val="FF5050"/>
                </a:solidFill>
              </a:rPr>
              <a:t>N multi-aspect image</a:t>
            </a: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425830" y="5897110"/>
            <a:ext cx="1165755"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425831" y="3619664"/>
            <a:ext cx="1165755"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425830" y="4321048"/>
            <a:ext cx="1165755"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multi-focus image</a:t>
            </a:r>
          </a:p>
          <a:p>
            <a:pPr>
              <a:lnSpc>
                <a:spcPct val="100000"/>
              </a:lnSpc>
            </a:pPr>
            <a:r>
              <a:rPr lang="en-US" altLang="ja-JP" sz="2000" dirty="0">
                <a:solidFill>
                  <a:schemeClr val="tx2"/>
                </a:solidFill>
              </a:rPr>
              <a:t>Can get multiple images with slightly different focus</a:t>
            </a:r>
          </a:p>
          <a:p>
            <a:pPr>
              <a:lnSpc>
                <a:spcPct val="100000"/>
              </a:lnSpc>
            </a:pPr>
            <a:r>
              <a:rPr lang="en-US" altLang="ja-JP" sz="2000" dirty="0">
                <a:solidFill>
                  <a:schemeClr val="tx2"/>
                </a:solidFill>
              </a:rPr>
              <a:t>Light rays which pass the pencil in the figure</a:t>
            </a:r>
            <a:r>
              <a:rPr lang="ja-JP" altLang="en-US" sz="2000" dirty="0">
                <a:solidFill>
                  <a:schemeClr val="tx2"/>
                </a:solidFill>
              </a:rPr>
              <a:t> </a:t>
            </a:r>
            <a:r>
              <a:rPr lang="en-US" altLang="ja-JP" sz="2000" dirty="0">
                <a:solidFill>
                  <a:schemeClr val="tx2"/>
                </a:solidFill>
              </a:rPr>
              <a:t>is</a:t>
            </a:r>
            <a:r>
              <a:rPr lang="ja-JP" altLang="en-US" sz="2000" dirty="0">
                <a:solidFill>
                  <a:schemeClr val="tx2"/>
                </a:solidFill>
              </a:rPr>
              <a:t> </a:t>
            </a:r>
            <a:r>
              <a:rPr lang="en-US" altLang="ja-JP" sz="2000" dirty="0">
                <a:solidFill>
                  <a:schemeClr val="tx2"/>
                </a:solidFill>
              </a:rPr>
              <a:t>recorded</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ray</a:t>
            </a:r>
          </a:p>
          <a:p>
            <a:pPr marL="0" indent="0">
              <a:lnSpc>
                <a:spcPct val="100000"/>
              </a:lnSpc>
              <a:buNone/>
            </a:pPr>
            <a:r>
              <a:rPr lang="en-US" altLang="ja-JP" sz="2000" dirty="0">
                <a:solidFill>
                  <a:schemeClr val="tx2"/>
                </a:solidFill>
              </a:rPr>
              <a:t>     sensors covered by different micro-lens</a:t>
            </a:r>
          </a:p>
          <a:p>
            <a:pPr>
              <a:lnSpc>
                <a:spcPct val="100000"/>
              </a:lnSpc>
            </a:pPr>
            <a:r>
              <a:rPr lang="en-US" altLang="ja-JP" sz="2000" dirty="0">
                <a:solidFill>
                  <a:schemeClr val="tx2"/>
                </a:solidFill>
              </a:rPr>
              <a:t>By</a:t>
            </a:r>
            <a:r>
              <a:rPr lang="ja-JP" altLang="en-US" sz="2000" dirty="0">
                <a:solidFill>
                  <a:schemeClr val="tx2"/>
                </a:solidFill>
              </a:rPr>
              <a:t> </a:t>
            </a:r>
            <a:r>
              <a:rPr lang="en-US" altLang="ja-JP" sz="2000" dirty="0">
                <a:solidFill>
                  <a:schemeClr val="tx2"/>
                </a:solidFill>
              </a:rPr>
              <a:t>averaging,</a:t>
            </a:r>
            <a:r>
              <a:rPr lang="ja-JP" altLang="en-US" sz="2000" dirty="0">
                <a:solidFill>
                  <a:schemeClr val="tx2"/>
                </a:solidFill>
              </a:rPr>
              <a:t> </a:t>
            </a:r>
            <a:r>
              <a:rPr lang="en-US" altLang="ja-JP" sz="2000" dirty="0">
                <a:solidFill>
                  <a:schemeClr val="tx2"/>
                </a:solidFill>
              </a:rPr>
              <a:t>we can get </a:t>
            </a:r>
            <a:r>
              <a:rPr lang="en-US" altLang="ja-JP" sz="2000" b="1" dirty="0">
                <a:solidFill>
                  <a:srgbClr val="FF5050"/>
                </a:solidFill>
              </a:rPr>
              <a:t>an image with different focus from with </a:t>
            </a:r>
          </a:p>
          <a:p>
            <a:pPr marL="0" indent="0">
              <a:lnSpc>
                <a:spcPct val="100000"/>
              </a:lnSpc>
              <a:buNone/>
            </a:pPr>
            <a:r>
              <a:rPr lang="en-US" altLang="ja-JP" sz="2000" b="1" dirty="0">
                <a:solidFill>
                  <a:srgbClr val="FF5050"/>
                </a:solidFill>
              </a:rPr>
              <a:t>     when we took the picture</a:t>
            </a: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Study of method (Tentative)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Framework</a:t>
            </a: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356817"/>
            <a:ext cx="2984489" cy="8656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Shot </a:t>
            </a:r>
          </a:p>
          <a:p>
            <a:pPr algn="ctr"/>
            <a:r>
              <a:rPr kumimoji="1" lang="en-US" altLang="ja-JP" sz="2200" b="1" dirty="0">
                <a:latin typeface="Meiryo UI" panose="020B0604030504040204" pitchFamily="50" charset="-128"/>
                <a:ea typeface="Meiryo UI" panose="020B0604030504040204" pitchFamily="50" charset="-128"/>
              </a:rPr>
              <a:t>and get raw data</a:t>
            </a:r>
            <a:endParaRPr kumimoji="1" lang="ja-JP" altLang="en-US" sz="2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Output Depth map</a:t>
            </a:r>
            <a:endParaRPr kumimoji="1" lang="ja-JP" altLang="en-US" sz="22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381000" y="2666406"/>
            <a:ext cx="37539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Get multi-aspect image</a:t>
            </a:r>
            <a:endParaRPr kumimoji="1" lang="ja-JP" altLang="en-US" sz="22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3" y="2666406"/>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Get multi-focus image</a:t>
            </a:r>
            <a:endParaRPr kumimoji="1" lang="ja-JP" altLang="en-US" sz="2200" b="1" dirty="0">
              <a:latin typeface="Meiryo UI" panose="020B0604030504040204" pitchFamily="50" charset="-128"/>
              <a:ea typeface="Meiryo UI" panose="020B0604030504040204" pitchFamily="50" charset="-128"/>
            </a:endParaRP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01747"/>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05699"/>
            <a:ext cx="393230" cy="379072"/>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393702" y="3613884"/>
            <a:ext cx="3741240" cy="714213"/>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Depth estimation by triangulation</a:t>
            </a:r>
            <a:endParaRPr kumimoji="1" lang="ja-JP" altLang="en-US" sz="2200" b="1"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613884"/>
            <a:ext cx="3591908" cy="6950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Depth estimation by evaluation of focus</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Integrate results</a:t>
            </a:r>
            <a:endParaRPr kumimoji="1" lang="ja-JP" altLang="en-US" sz="22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2"/>
                </a:solidFill>
              </a:rPr>
              <a:t>Choice</a:t>
            </a:r>
          </a:p>
          <a:p>
            <a:r>
              <a:rPr kumimoji="1" lang="ja-JP" altLang="en-US" sz="1600" dirty="0">
                <a:solidFill>
                  <a:schemeClr val="tx2"/>
                </a:solidFill>
              </a:rPr>
              <a:t>・</a:t>
            </a:r>
            <a:r>
              <a:rPr kumimoji="1" lang="en-US" altLang="ja-JP" sz="1600" dirty="0">
                <a:solidFill>
                  <a:schemeClr val="tx2"/>
                </a:solidFill>
              </a:rPr>
              <a:t>Weighted average</a:t>
            </a:r>
          </a:p>
          <a:p>
            <a:r>
              <a:rPr lang="ja-JP" altLang="en-US" sz="1600" dirty="0">
                <a:solidFill>
                  <a:schemeClr val="tx2"/>
                </a:solidFill>
              </a:rPr>
              <a:t>・</a:t>
            </a:r>
            <a:r>
              <a:rPr lang="en-US" altLang="ja-JP" sz="1600" dirty="0">
                <a:solidFill>
                  <a:schemeClr val="tx2"/>
                </a:solidFill>
              </a:rPr>
              <a:t>Peak ratio</a:t>
            </a:r>
          </a:p>
          <a:p>
            <a:r>
              <a:rPr kumimoji="1" lang="ja-JP" altLang="en-US" sz="1600" dirty="0">
                <a:solidFill>
                  <a:schemeClr val="tx2"/>
                </a:solidFill>
              </a:rPr>
              <a:t>・</a:t>
            </a:r>
            <a:r>
              <a:rPr kumimoji="1" lang="en-US" altLang="ja-JP" sz="1600" dirty="0">
                <a:solidFill>
                  <a:schemeClr val="tx2"/>
                </a:solidFill>
              </a:rPr>
              <a:t>Markov random </a:t>
            </a:r>
          </a:p>
          <a:p>
            <a:r>
              <a:rPr lang="en-US" altLang="ja-JP" sz="1600" dirty="0">
                <a:solidFill>
                  <a:schemeClr val="tx2"/>
                </a:solidFill>
              </a:rPr>
              <a:t>    </a:t>
            </a:r>
            <a:r>
              <a:rPr kumimoji="1" lang="en-US" altLang="ja-JP" sz="1600" dirty="0">
                <a:solidFill>
                  <a:schemeClr val="tx2"/>
                </a:solidFill>
              </a:rPr>
              <a:t>field</a:t>
            </a:r>
            <a:endParaRPr kumimoji="1" lang="ja-JP" altLang="en-US" sz="1600" dirty="0">
              <a:solidFill>
                <a:schemeClr val="tx2"/>
              </a:solidFill>
            </a:endParaRPr>
          </a:p>
        </p:txBody>
      </p:sp>
      <p:pic>
        <p:nvPicPr>
          <p:cNvPr id="23" name="図 22">
            <a:extLst>
              <a:ext uri="{FF2B5EF4-FFF2-40B4-BE49-F238E27FC236}">
                <a16:creationId xmlns:a16="http://schemas.microsoft.com/office/drawing/2014/main" id="{440F96D5-11F2-4367-8CB7-23775443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2808"/>
            <a:ext cx="2387600" cy="1657859"/>
          </a:xfrm>
          <a:prstGeom prst="rect">
            <a:avLst/>
          </a:prstGeom>
        </p:spPr>
      </p:pic>
      <p:sp>
        <p:nvSpPr>
          <p:cNvPr id="24" name="吹き出し: 四角形 23">
            <a:extLst>
              <a:ext uri="{FF2B5EF4-FFF2-40B4-BE49-F238E27FC236}">
                <a16:creationId xmlns:a16="http://schemas.microsoft.com/office/drawing/2014/main" id="{57536D4F-778B-4D4E-9472-50D6DD684CE2}"/>
              </a:ext>
            </a:extLst>
          </p:cNvPr>
          <p:cNvSpPr/>
          <p:nvPr/>
        </p:nvSpPr>
        <p:spPr>
          <a:xfrm>
            <a:off x="381000" y="4922808"/>
            <a:ext cx="2387600" cy="1653705"/>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
            <a:extLst>
              <a:ext uri="{FF2B5EF4-FFF2-40B4-BE49-F238E27FC236}">
                <a16:creationId xmlns:a16="http://schemas.microsoft.com/office/drawing/2014/main" id="{DEED15CF-CEB2-43CC-BCC7-0E50FA9E3A71}"/>
              </a:ext>
            </a:extLst>
          </p:cNvPr>
          <p:cNvSpPr txBox="1">
            <a:spLocks/>
          </p:cNvSpPr>
          <p:nvPr/>
        </p:nvSpPr>
        <p:spPr>
          <a:xfrm>
            <a:off x="108361" y="4540941"/>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Depth map</a:t>
            </a: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kumimoji="1" lang="en-US" altLang="ja-JP" sz="2000" b="1" dirty="0"/>
              <a:t>Related works with passive stereo method and depth from focus</a:t>
            </a:r>
            <a:r>
              <a:rPr kumimoji="1" lang="ja-JP" altLang="en-US" sz="2000" b="1" dirty="0"/>
              <a:t>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Camera array of 3×3 digital cameras</a:t>
            </a:r>
          </a:p>
          <a:p>
            <a:r>
              <a:rPr lang="en-US" altLang="ja-JP" sz="2000" dirty="0">
                <a:solidFill>
                  <a:schemeClr val="tx2"/>
                </a:solidFill>
              </a:rPr>
              <a:t>Shot</a:t>
            </a:r>
            <a:r>
              <a:rPr lang="ja-JP" altLang="en-US" sz="2000" dirty="0">
                <a:solidFill>
                  <a:schemeClr val="tx2"/>
                </a:solidFill>
              </a:rPr>
              <a:t>：</a:t>
            </a:r>
            <a:r>
              <a:rPr lang="en-US" altLang="ja-JP" sz="2000" dirty="0">
                <a:solidFill>
                  <a:schemeClr val="tx2"/>
                </a:solidFill>
              </a:rPr>
              <a:t>Shoot 9 camera with different focus at the same time </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a:p>
            <a:pPr marL="0" indent="0">
              <a:buNone/>
            </a:pPr>
            <a:endParaRPr lang="en-US" altLang="ja-JP" sz="2000" dirty="0">
              <a:solidFill>
                <a:schemeClr val="tx2"/>
              </a:solidFill>
            </a:endParaRPr>
          </a:p>
        </p:txBody>
      </p:sp>
      <p:sp>
        <p:nvSpPr>
          <p:cNvPr id="22" name="正方形/長方形 21">
            <a:extLst>
              <a:ext uri="{FF2B5EF4-FFF2-40B4-BE49-F238E27FC236}">
                <a16:creationId xmlns:a16="http://schemas.microsoft.com/office/drawing/2014/main" id="{65778168-E64E-45F8-9448-94008B438331}"/>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E4E72614-7C65-46B9-9716-ADE1E4603CE8}"/>
              </a:ext>
            </a:extLst>
          </p:cNvPr>
          <p:cNvSpPr/>
          <p:nvPr/>
        </p:nvSpPr>
        <p:spPr>
          <a:xfrm>
            <a:off x="5562959" y="6294270"/>
            <a:ext cx="2727047"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32" name="矢印: 上 31">
            <a:extLst>
              <a:ext uri="{FF2B5EF4-FFF2-40B4-BE49-F238E27FC236}">
                <a16:creationId xmlns:a16="http://schemas.microsoft.com/office/drawing/2014/main" id="{1EC2933E-665F-41C7-BEEC-A6B944208C71}"/>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上 32">
            <a:extLst>
              <a:ext uri="{FF2B5EF4-FFF2-40B4-BE49-F238E27FC236}">
                <a16:creationId xmlns:a16="http://schemas.microsoft.com/office/drawing/2014/main" id="{FF5BFB28-3F54-426E-A462-040161BFC9CD}"/>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9FDDC8CB-7757-4D46-ABC1-9ED4E18E3F0C}"/>
              </a:ext>
            </a:extLst>
          </p:cNvPr>
          <p:cNvSpPr/>
          <p:nvPr/>
        </p:nvSpPr>
        <p:spPr>
          <a:xfrm>
            <a:off x="790832" y="3383162"/>
            <a:ext cx="301556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Get multi-aspect image</a:t>
            </a:r>
            <a:endParaRPr kumimoji="1" lang="ja-JP" altLang="en-US" b="1"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9E609041-2B05-489E-8D97-0184FDADDA47}"/>
              </a:ext>
            </a:extLst>
          </p:cNvPr>
          <p:cNvSpPr/>
          <p:nvPr/>
        </p:nvSpPr>
        <p:spPr>
          <a:xfrm>
            <a:off x="5562959" y="3383162"/>
            <a:ext cx="2920597"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Meiryo UI" panose="020B0604030504040204" pitchFamily="50" charset="-128"/>
                <a:ea typeface="Meiryo UI" panose="020B0604030504040204" pitchFamily="50" charset="-128"/>
              </a:rPr>
              <a:t>Get multi-focus image</a:t>
            </a:r>
            <a:endParaRPr kumimoji="1" lang="ja-JP" altLang="en-US" b="1" dirty="0">
              <a:latin typeface="Meiryo UI" panose="020B0604030504040204" pitchFamily="50" charset="-128"/>
              <a:ea typeface="Meiryo UI" panose="020B0604030504040204" pitchFamily="50" charset="-128"/>
            </a:endParaRPr>
          </a:p>
        </p:txBody>
      </p:sp>
      <p:sp>
        <p:nvSpPr>
          <p:cNvPr id="38" name="矢印: 上 37">
            <a:extLst>
              <a:ext uri="{FF2B5EF4-FFF2-40B4-BE49-F238E27FC236}">
                <a16:creationId xmlns:a16="http://schemas.microsoft.com/office/drawing/2014/main" id="{0F660005-4361-4CF1-B170-9E36BD410777}"/>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矢印: 上 38">
            <a:extLst>
              <a:ext uri="{FF2B5EF4-FFF2-40B4-BE49-F238E27FC236}">
                <a16:creationId xmlns:a16="http://schemas.microsoft.com/office/drawing/2014/main" id="{AE9F19C9-E7EC-47BC-A5FB-DD6E0ABAA1C2}"/>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id="{C3A9C0D4-456A-45EA-A13D-EF880E635102}"/>
              </a:ext>
            </a:extLst>
          </p:cNvPr>
          <p:cNvSpPr/>
          <p:nvPr/>
        </p:nvSpPr>
        <p:spPr>
          <a:xfrm>
            <a:off x="417794" y="4252800"/>
            <a:ext cx="3388605"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Meiryo UI" panose="020B0604030504040204" pitchFamily="50" charset="-128"/>
                <a:ea typeface="Meiryo UI" panose="020B0604030504040204" pitchFamily="50" charset="-128"/>
              </a:rPr>
              <a:t>Depth estimation by triangulation</a:t>
            </a:r>
            <a:endParaRPr kumimoji="1" lang="ja-JP" altLang="en-US" sz="1400" b="1"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F08B0E25-0B8E-40C9-A572-B6EB3FF94973}"/>
              </a:ext>
            </a:extLst>
          </p:cNvPr>
          <p:cNvSpPr/>
          <p:nvPr/>
        </p:nvSpPr>
        <p:spPr>
          <a:xfrm>
            <a:off x="5562958" y="4254540"/>
            <a:ext cx="3438069" cy="465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b="1" dirty="0">
                <a:solidFill>
                  <a:prstClr val="white"/>
                </a:solidFill>
                <a:latin typeface="Meiryo UI" panose="020B0604030504040204" pitchFamily="50" charset="-128"/>
                <a:ea typeface="Meiryo UI" panose="020B0604030504040204" pitchFamily="50" charset="-128"/>
              </a:rPr>
              <a:t>Depth estimation by evaluation of focus</a:t>
            </a:r>
            <a:endParaRPr lang="ja-JP" altLang="en-US" sz="1600" b="1" dirty="0">
              <a:solidFill>
                <a:prstClr val="white"/>
              </a:solidFill>
              <a:latin typeface="Meiryo UI" panose="020B0604030504040204" pitchFamily="50" charset="-128"/>
              <a:ea typeface="Meiryo UI" panose="020B0604030504040204" pitchFamily="50" charset="-128"/>
            </a:endParaRPr>
          </a:p>
        </p:txBody>
      </p:sp>
      <p:sp>
        <p:nvSpPr>
          <p:cNvPr id="42" name="矢印: 上 41">
            <a:extLst>
              <a:ext uri="{FF2B5EF4-FFF2-40B4-BE49-F238E27FC236}">
                <a16:creationId xmlns:a16="http://schemas.microsoft.com/office/drawing/2014/main" id="{8665D456-F40B-411F-8725-6BE0FF61D8BD}"/>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矢印: 上 42">
            <a:extLst>
              <a:ext uri="{FF2B5EF4-FFF2-40B4-BE49-F238E27FC236}">
                <a16:creationId xmlns:a16="http://schemas.microsoft.com/office/drawing/2014/main" id="{AB415F1F-0385-45AE-ADE6-20284DE8810D}"/>
              </a:ext>
            </a:extLst>
          </p:cNvPr>
          <p:cNvSpPr/>
          <p:nvPr/>
        </p:nvSpPr>
        <p:spPr>
          <a:xfrm rot="10800000">
            <a:off x="6717559" y="4853018"/>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矢印: 上 43">
            <a:extLst>
              <a:ext uri="{FF2B5EF4-FFF2-40B4-BE49-F238E27FC236}">
                <a16:creationId xmlns:a16="http://schemas.microsoft.com/office/drawing/2014/main" id="{85BA4B78-4F5A-4368-A6F8-3CCC99FFFE04}"/>
              </a:ext>
            </a:extLst>
          </p:cNvPr>
          <p:cNvSpPr/>
          <p:nvPr/>
        </p:nvSpPr>
        <p:spPr>
          <a:xfrm rot="15300000">
            <a:off x="4527568" y="5349643"/>
            <a:ext cx="367632"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a:extLst>
              <a:ext uri="{FF2B5EF4-FFF2-40B4-BE49-F238E27FC236}">
                <a16:creationId xmlns:a16="http://schemas.microsoft.com/office/drawing/2014/main" id="{FE6E3038-F4A6-454C-96A6-61A6C4F03754}"/>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Verification of depth</a:t>
            </a:r>
            <a:endParaRPr kumimoji="1" lang="ja-JP" altLang="en-US" b="1"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2740877C-4459-4B66-8812-CAE6093A9A5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lang="ja-JP" altLang="en-US" sz="1400" b="1" dirty="0">
              <a:latin typeface="Meiryo UI" panose="020B0604030504040204" pitchFamily="50" charset="-128"/>
              <a:ea typeface="Meiryo UI" panose="020B0604030504040204" pitchFamily="50" charset="-128"/>
            </a:endParaRPr>
          </a:p>
        </p:txBody>
      </p:sp>
      <p:sp>
        <p:nvSpPr>
          <p:cNvPr id="47" name="矢印: 上 46">
            <a:extLst>
              <a:ext uri="{FF2B5EF4-FFF2-40B4-BE49-F238E27FC236}">
                <a16:creationId xmlns:a16="http://schemas.microsoft.com/office/drawing/2014/main" id="{B5CD325A-5DB0-47CD-950B-BDE08EA844F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コンテンツ プレースホルダー 2">
            <a:extLst>
              <a:ext uri="{FF2B5EF4-FFF2-40B4-BE49-F238E27FC236}">
                <a16:creationId xmlns:a16="http://schemas.microsoft.com/office/drawing/2014/main" id="{99514949-4A97-4317-9653-F6169780CB95}"/>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9" name="コンテンツ プレースホルダー 2">
            <a:extLst>
              <a:ext uri="{FF2B5EF4-FFF2-40B4-BE49-F238E27FC236}">
                <a16:creationId xmlns:a16="http://schemas.microsoft.com/office/drawing/2014/main" id="{FFEED2F6-89B4-4CBE-A1C9-03884DABE853}"/>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0" name="コンテンツ プレースホルダー 2">
            <a:extLst>
              <a:ext uri="{FF2B5EF4-FFF2-40B4-BE49-F238E27FC236}">
                <a16:creationId xmlns:a16="http://schemas.microsoft.com/office/drawing/2014/main" id="{6A9D7AE1-EA46-4C69-9676-8664E6CD51B2}"/>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1" name="コンテンツ プレースホルダー 2">
            <a:extLst>
              <a:ext uri="{FF2B5EF4-FFF2-40B4-BE49-F238E27FC236}">
                <a16:creationId xmlns:a16="http://schemas.microsoft.com/office/drawing/2014/main" id="{257EB91D-FA7E-4509-89B5-E8927468E9C3}"/>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2" name="コンテンツ プレースホルダー 2">
            <a:extLst>
              <a:ext uri="{FF2B5EF4-FFF2-40B4-BE49-F238E27FC236}">
                <a16:creationId xmlns:a16="http://schemas.microsoft.com/office/drawing/2014/main" id="{B69587E0-2AF2-48F6-AF22-6C59CB9E810A}"/>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3" name="コンテンツ プレースホルダー 2">
            <a:extLst>
              <a:ext uri="{FF2B5EF4-FFF2-40B4-BE49-F238E27FC236}">
                <a16:creationId xmlns:a16="http://schemas.microsoft.com/office/drawing/2014/main" id="{E971E02E-C9E8-41CF-811E-9BA912B5D992}"/>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4" name="正方形/長方形 53">
            <a:extLst>
              <a:ext uri="{FF2B5EF4-FFF2-40B4-BE49-F238E27FC236}">
                <a16:creationId xmlns:a16="http://schemas.microsoft.com/office/drawing/2014/main" id="{CA0E99AA-AE3E-4D2E-9AC2-B384F0BBB4A0}"/>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kumimoji="1" lang="ja-JP" altLang="en-US" sz="1400" b="1" dirty="0">
              <a:latin typeface="Meiryo UI" panose="020B0604030504040204" pitchFamily="50" charset="-128"/>
              <a:ea typeface="Meiryo UI" panose="020B0604030504040204" pitchFamily="50" charset="-128"/>
            </a:endParaRPr>
          </a:p>
        </p:txBody>
      </p:sp>
      <p:sp>
        <p:nvSpPr>
          <p:cNvPr id="55" name="コンテンツ プレースホルダー 2">
            <a:extLst>
              <a:ext uri="{FF2B5EF4-FFF2-40B4-BE49-F238E27FC236}">
                <a16:creationId xmlns:a16="http://schemas.microsoft.com/office/drawing/2014/main" id="{583E0584-CA04-40EF-A3AE-81A04D06F6C3}"/>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56" name="矢印: 上 55">
            <a:extLst>
              <a:ext uri="{FF2B5EF4-FFF2-40B4-BE49-F238E27FC236}">
                <a16:creationId xmlns:a16="http://schemas.microsoft.com/office/drawing/2014/main" id="{D9E3CE50-B3E7-47E0-9ACB-BDC00EA6E3F5}"/>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矢印: 上 56">
            <a:extLst>
              <a:ext uri="{FF2B5EF4-FFF2-40B4-BE49-F238E27FC236}">
                <a16:creationId xmlns:a16="http://schemas.microsoft.com/office/drawing/2014/main" id="{A8E3FF75-4ACC-49F2-88B1-174609C4227F}"/>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コンテンツ プレースホルダー 2">
            <a:extLst>
              <a:ext uri="{FF2B5EF4-FFF2-40B4-BE49-F238E27FC236}">
                <a16:creationId xmlns:a16="http://schemas.microsoft.com/office/drawing/2014/main" id="{20CD81D1-D5FF-4BA5-9582-4B735DF2B68D}"/>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9" name="コンテンツ プレースホルダー 2">
            <a:extLst>
              <a:ext uri="{FF2B5EF4-FFF2-40B4-BE49-F238E27FC236}">
                <a16:creationId xmlns:a16="http://schemas.microsoft.com/office/drawing/2014/main" id="{4B7DBD97-8EB7-4273-A5A1-0B674DFCC3A2}"/>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Energy function about </a:t>
            </a:r>
            <a:r>
              <a:rPr lang="en-US" altLang="ja-JP" sz="2400" b="1" dirty="0" err="1">
                <a:solidFill>
                  <a:schemeClr val="tx2"/>
                </a:solidFill>
              </a:rPr>
              <a:t>diaprity</a:t>
            </a:r>
            <a:r>
              <a:rPr lang="ja-JP" altLang="en-US" sz="2400" b="1" dirty="0">
                <a:solidFill>
                  <a:schemeClr val="tx2"/>
                </a:solidFill>
              </a:rPr>
              <a:t>：</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a:t>
            </a:r>
            <a:r>
              <a:rPr lang="en-US" altLang="ja-JP" sz="2000" dirty="0">
                <a:solidFill>
                  <a:schemeClr val="tx2"/>
                </a:solidFill>
              </a:rPr>
              <a:t>Disparity when</a:t>
            </a:r>
            <a:r>
              <a:rPr lang="ja-JP" altLang="en-US" sz="2000" b="1" dirty="0">
                <a:solidFill>
                  <a:srgbClr val="00B050"/>
                </a:solidFill>
              </a:rPr>
              <a:t> </a:t>
            </a:r>
            <a:r>
              <a:rPr lang="en-US" altLang="ja-JP" sz="2000" b="1" dirty="0">
                <a:solidFill>
                  <a:srgbClr val="00B050"/>
                </a:solidFill>
              </a:rPr>
              <a:t>P</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a:t>
            </a:r>
            <a:r>
              <a:rPr lang="en-US" altLang="ja-JP" sz="2000" dirty="0" err="1">
                <a:solidFill>
                  <a:schemeClr val="tx2"/>
                </a:solidFill>
              </a:rPr>
              <a:t>i</a:t>
            </a:r>
            <a:r>
              <a:rPr lang="en-US" altLang="ja-JP" sz="2000" dirty="0">
                <a:solidFill>
                  <a:schemeClr val="tx2"/>
                </a:solidFill>
              </a:rPr>
              <a:t> has correspondence with</a:t>
            </a:r>
            <a:r>
              <a:rPr lang="ja-JP" altLang="en-US" sz="2000" b="1" dirty="0">
                <a:solidFill>
                  <a:srgbClr val="00B050"/>
                </a:solidFill>
              </a:rPr>
              <a:t> </a:t>
            </a:r>
            <a:r>
              <a:rPr lang="en-US" altLang="ja-JP" sz="2000" b="1" dirty="0">
                <a:solidFill>
                  <a:srgbClr val="00B050"/>
                </a:solidFill>
              </a:rPr>
              <a:t>Q</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j</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Square error of Intensity of</a:t>
            </a:r>
            <a:r>
              <a:rPr lang="ja-JP" altLang="en-US" sz="2000" dirty="0">
                <a:solidFill>
                  <a:srgbClr val="44546A"/>
                </a:solidFill>
              </a:rPr>
              <a:t> </a:t>
            </a:r>
            <a:r>
              <a:rPr lang="en-US" altLang="ja-JP" sz="2000" b="1" dirty="0">
                <a:solidFill>
                  <a:srgbClr val="00B050"/>
                </a:solidFill>
              </a:rPr>
              <a:t>P </a:t>
            </a:r>
            <a:r>
              <a:rPr lang="en-US" altLang="ja-JP" sz="2000" dirty="0">
                <a:solidFill>
                  <a:srgbClr val="44546A"/>
                </a:solidFill>
              </a:rPr>
              <a:t>and</a:t>
            </a:r>
            <a:r>
              <a:rPr lang="ja-JP" altLang="en-US" sz="2000" b="1" dirty="0">
                <a:solidFill>
                  <a:srgbClr val="44546A"/>
                </a:solidFill>
              </a:rPr>
              <a:t> </a:t>
            </a:r>
            <a:r>
              <a:rPr lang="en-US" altLang="ja-JP" sz="2000" b="1" dirty="0">
                <a:solidFill>
                  <a:srgbClr val="00B050"/>
                </a:solidFill>
              </a:rPr>
              <a:t>Q</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P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 minus</a:t>
            </a: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Q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Infinity when f is physically impossible</a:t>
            </a: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lang="en-US" altLang="ja-JP" sz="2000" b="1" dirty="0"/>
              <a:t>Related works with passive stereo method and depth from focus</a:t>
            </a:r>
            <a:r>
              <a:rPr lang="ja-JP" altLang="en-US" sz="2000" b="1" dirty="0"/>
              <a:t>①</a:t>
            </a:r>
            <a:endParaRPr kumimoji="1" lang="ja-JP" altLang="en-US" sz="20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682071" y="4439494"/>
            <a:ext cx="1989438"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accent6"/>
                </a:solidFill>
              </a:rPr>
              <a:t>Disparity</a:t>
            </a:r>
            <a:r>
              <a:rPr lang="ja-JP" altLang="en-US" sz="1800" b="1" dirty="0">
                <a:solidFill>
                  <a:schemeClr val="accent6"/>
                </a:solidFill>
              </a:rPr>
              <a:t>：</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lang="en-US" altLang="ja-JP" sz="2000" b="1" dirty="0">
                <a:solidFill>
                  <a:prstClr val="white"/>
                </a:solidFill>
              </a:rPr>
              <a:t>Related works with passive stereo method and depth from focus</a:t>
            </a:r>
            <a:r>
              <a:rPr lang="ja-JP" altLang="en-US" sz="2000" b="1" dirty="0">
                <a:solidFill>
                  <a:prstClr val="white"/>
                </a:solidFill>
              </a:rPr>
              <a:t>①</a:t>
            </a:r>
            <a:endParaRPr kumimoji="1" lang="ja-JP" altLang="en-US" sz="20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Verification of the value of Step.4 based on the value of Step.3</a:t>
            </a:r>
            <a:endParaRPr lang="ja-JP" altLang="en-US" sz="2400" b="1" dirty="0">
              <a:solidFill>
                <a:schemeClr val="tx2"/>
              </a:solidFill>
            </a:endParaRPr>
          </a:p>
          <a:p>
            <a:r>
              <a:rPr lang="en-US" altLang="ja-JP" sz="2000" dirty="0">
                <a:solidFill>
                  <a:schemeClr val="tx2"/>
                </a:solidFill>
              </a:rPr>
              <a:t>Based on the depth with passive stereo method from Step.2 and</a:t>
            </a:r>
            <a:r>
              <a:rPr lang="ja-JP" altLang="en-US" sz="2000" dirty="0">
                <a:solidFill>
                  <a:schemeClr val="tx2"/>
                </a:solidFill>
              </a:rPr>
              <a:t> </a:t>
            </a:r>
            <a:r>
              <a:rPr lang="en-US" altLang="ja-JP" sz="2000" dirty="0">
                <a:solidFill>
                  <a:schemeClr val="tx2"/>
                </a:solidFill>
              </a:rPr>
              <a:t>Step.3,</a:t>
            </a:r>
          </a:p>
          <a:p>
            <a:pPr marL="0" indent="0">
              <a:buNone/>
            </a:pPr>
            <a:r>
              <a:rPr lang="en-US" altLang="ja-JP" sz="2000" dirty="0">
                <a:solidFill>
                  <a:schemeClr val="tx2"/>
                </a:solidFill>
              </a:rPr>
              <a:t>     Verify the depth with depth from focus from Step.4 in terms of distance </a:t>
            </a:r>
          </a:p>
          <a:p>
            <a:pPr marL="0" indent="0">
              <a:buNone/>
            </a:pPr>
            <a:r>
              <a:rPr lang="en-US" altLang="ja-JP" sz="2000" dirty="0">
                <a:solidFill>
                  <a:schemeClr val="tx2"/>
                </a:solidFill>
              </a:rPr>
              <a:t>     between the</a:t>
            </a:r>
            <a:r>
              <a:rPr lang="ja-JP" altLang="en-US" sz="2000" dirty="0">
                <a:solidFill>
                  <a:schemeClr val="tx2"/>
                </a:solidFill>
              </a:rPr>
              <a:t> </a:t>
            </a:r>
            <a:r>
              <a:rPr lang="en-US" altLang="ja-JP" sz="2000" dirty="0">
                <a:solidFill>
                  <a:schemeClr val="tx2"/>
                </a:solidFill>
              </a:rPr>
              <a:t>base (In the following case, accuracy</a:t>
            </a:r>
            <a:r>
              <a:rPr lang="ja-JP" altLang="en-US" sz="2000" dirty="0">
                <a:solidFill>
                  <a:schemeClr val="tx2"/>
                </a:solidFill>
              </a:rPr>
              <a:t> </a:t>
            </a:r>
            <a:r>
              <a:rPr lang="en-US" altLang="ja-JP" sz="2000" dirty="0">
                <a:solidFill>
                  <a:schemeClr val="tx2"/>
                </a:solidFill>
              </a:rPr>
              <a:t>is 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Solve the new energy minimization problem</a:t>
            </a:r>
            <a:r>
              <a:rPr lang="ja-JP" altLang="en-US" sz="2400" b="1" dirty="0">
                <a:solidFill>
                  <a:schemeClr val="tx2"/>
                </a:solidFill>
              </a:rPr>
              <a:t>：</a:t>
            </a:r>
            <a:r>
              <a:rPr lang="en-US" altLang="ja-JP" sz="2000" b="1" i="1" dirty="0">
                <a:solidFill>
                  <a:srgbClr val="44546A"/>
                </a:solidFill>
              </a:rPr>
              <a:t> 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endParaRPr lang="ja-JP" altLang="en-US" sz="2400" b="1" dirty="0">
              <a:solidFill>
                <a:schemeClr val="tx2"/>
              </a:solidFill>
            </a:endParaRP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More accuracy, the smaller the value.</a:t>
            </a: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Camera (look at  C2)</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000" b="1" dirty="0">
                <a:solidFill>
                  <a:prstClr val="white"/>
                </a:solidFill>
              </a:rPr>
              <a:t>Related works with passive stereo method and depth from focus</a:t>
            </a:r>
            <a:r>
              <a:rPr lang="ja-JP" altLang="en-US" sz="2000" b="1" dirty="0">
                <a:solidFill>
                  <a:prstClr val="white"/>
                </a:solidFill>
              </a:rPr>
              <a:t>②</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Tao et al. (2013)</a:t>
            </a:r>
          </a:p>
          <a:p>
            <a:r>
              <a:rPr lang="en-US" altLang="ja-JP" sz="2000" dirty="0">
                <a:solidFill>
                  <a:schemeClr val="tx2"/>
                </a:solidFill>
              </a:rPr>
              <a:t>Device</a:t>
            </a:r>
            <a:r>
              <a:rPr lang="ja-JP" altLang="en-US" sz="2000" dirty="0">
                <a:solidFill>
                  <a:schemeClr val="tx2"/>
                </a:solidFill>
              </a:rPr>
              <a:t>：</a:t>
            </a:r>
            <a:r>
              <a:rPr lang="en-US" altLang="ja-JP" sz="2000" dirty="0" err="1">
                <a:solidFill>
                  <a:schemeClr val="tx2"/>
                </a:solidFill>
              </a:rPr>
              <a:t>Lytro</a:t>
            </a:r>
            <a:r>
              <a:rPr lang="en-US" altLang="ja-JP" sz="2000" dirty="0">
                <a:solidFill>
                  <a:schemeClr val="tx2"/>
                </a:solidFill>
              </a:rPr>
              <a:t> Illum</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id="{BA63E595-D9A0-4532-8181-68F833C25B33}"/>
              </a:ext>
            </a:extLst>
          </p:cNvPr>
          <p:cNvSpPr/>
          <p:nvPr/>
        </p:nvSpPr>
        <p:spPr>
          <a:xfrm>
            <a:off x="3522278" y="23344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2B21B4C1-3A33-4F9F-AE69-7DEFC6715C50}"/>
              </a:ext>
            </a:extLst>
          </p:cNvPr>
          <p:cNvSpPr/>
          <p:nvPr/>
        </p:nvSpPr>
        <p:spPr>
          <a:xfrm>
            <a:off x="3440387" y="6066271"/>
            <a:ext cx="2473070"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Combine by MRF</a:t>
            </a:r>
            <a:endParaRPr kumimoji="1" lang="ja-JP" altLang="en-US" sz="20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2D6C8FDD-3935-4078-A497-3541CBABE9BD}"/>
              </a:ext>
            </a:extLst>
          </p:cNvPr>
          <p:cNvSpPr/>
          <p:nvPr/>
        </p:nvSpPr>
        <p:spPr>
          <a:xfrm rot="13500000">
            <a:off x="2999250" y="2837033"/>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D1EB074C-9639-4783-8DFE-855051066486}"/>
              </a:ext>
            </a:extLst>
          </p:cNvPr>
          <p:cNvSpPr/>
          <p:nvPr/>
        </p:nvSpPr>
        <p:spPr>
          <a:xfrm rot="8100000">
            <a:off x="6100485" y="2841769"/>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88E2229E-49CA-467C-AB82-BF6964055459}"/>
              </a:ext>
            </a:extLst>
          </p:cNvPr>
          <p:cNvSpPr/>
          <p:nvPr/>
        </p:nvSpPr>
        <p:spPr>
          <a:xfrm>
            <a:off x="393701" y="3159065"/>
            <a:ext cx="341269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Get multi-aspect image</a:t>
            </a:r>
            <a:endParaRPr lang="ja-JP" altLang="en-US" sz="20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65A155C0-E238-41AB-A310-40F4EB555397}"/>
              </a:ext>
            </a:extLst>
          </p:cNvPr>
          <p:cNvSpPr/>
          <p:nvPr/>
        </p:nvSpPr>
        <p:spPr>
          <a:xfrm>
            <a:off x="5562959" y="3159065"/>
            <a:ext cx="320004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Get multi-focus image</a:t>
            </a:r>
            <a:endParaRPr lang="ja-JP" altLang="en-US" sz="2000" b="1" dirty="0">
              <a:latin typeface="Meiryo UI" panose="020B0604030504040204" pitchFamily="50" charset="-128"/>
              <a:ea typeface="Meiryo UI" panose="020B0604030504040204" pitchFamily="50" charset="-128"/>
            </a:endParaRPr>
          </a:p>
        </p:txBody>
      </p:sp>
      <p:sp>
        <p:nvSpPr>
          <p:cNvPr id="39" name="矢印: 上 38">
            <a:extLst>
              <a:ext uri="{FF2B5EF4-FFF2-40B4-BE49-F238E27FC236}">
                <a16:creationId xmlns:a16="http://schemas.microsoft.com/office/drawing/2014/main" id="{33BBC45D-70F7-4E04-AFE9-476897928D39}"/>
              </a:ext>
            </a:extLst>
          </p:cNvPr>
          <p:cNvSpPr/>
          <p:nvPr/>
        </p:nvSpPr>
        <p:spPr>
          <a:xfrm rot="8100000">
            <a:off x="3895628" y="3642264"/>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id="{550EF797-CE6A-451C-B1C8-EE53FC582E18}"/>
              </a:ext>
            </a:extLst>
          </p:cNvPr>
          <p:cNvSpPr/>
          <p:nvPr/>
        </p:nvSpPr>
        <p:spPr>
          <a:xfrm rot="13500000">
            <a:off x="5107307" y="3642264"/>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C7159349-E443-41F7-9ECF-F52566FB2112}"/>
              </a:ext>
            </a:extLst>
          </p:cNvPr>
          <p:cNvSpPr/>
          <p:nvPr/>
        </p:nvSpPr>
        <p:spPr>
          <a:xfrm>
            <a:off x="632777" y="4993184"/>
            <a:ext cx="3173621" cy="576016"/>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Depth estimation by correspondence</a:t>
            </a:r>
            <a:endParaRPr lang="ja-JP" altLang="en-US" sz="2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935E023F-00A8-496C-AFBB-97950E385ED2}"/>
              </a:ext>
            </a:extLst>
          </p:cNvPr>
          <p:cNvSpPr/>
          <p:nvPr/>
        </p:nvSpPr>
        <p:spPr>
          <a:xfrm>
            <a:off x="5562959" y="4948385"/>
            <a:ext cx="3409888" cy="6208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Depth estimation by</a:t>
            </a:r>
          </a:p>
          <a:p>
            <a:pPr algn="ctr"/>
            <a:r>
              <a:rPr lang="en-US" altLang="ja-JP" sz="2000" b="1" dirty="0">
                <a:latin typeface="Meiryo UI" panose="020B0604030504040204" pitchFamily="50" charset="-128"/>
                <a:ea typeface="Meiryo UI" panose="020B0604030504040204" pitchFamily="50" charset="-128"/>
              </a:rPr>
              <a:t>focus analysis </a:t>
            </a:r>
            <a:endParaRPr kumimoji="1" lang="ja-JP" altLang="en-US" sz="2000" b="1" dirty="0">
              <a:latin typeface="Meiryo UI" panose="020B0604030504040204" pitchFamily="50" charset="-128"/>
              <a:ea typeface="Meiryo UI" panose="020B0604030504040204" pitchFamily="50" charset="-128"/>
            </a:endParaRPr>
          </a:p>
        </p:txBody>
      </p:sp>
      <p:sp>
        <p:nvSpPr>
          <p:cNvPr id="51" name="コンテンツ プレースホルダー 2">
            <a:extLst>
              <a:ext uri="{FF2B5EF4-FFF2-40B4-BE49-F238E27FC236}">
                <a16:creationId xmlns:a16="http://schemas.microsoft.com/office/drawing/2014/main" id="{D4690289-44B6-4F38-AA59-EBD187306B21}"/>
              </a:ext>
            </a:extLst>
          </p:cNvPr>
          <p:cNvSpPr txBox="1">
            <a:spLocks/>
          </p:cNvSpPr>
          <p:nvPr/>
        </p:nvSpPr>
        <p:spPr>
          <a:xfrm>
            <a:off x="2380351" y="20613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3" name="正方形/長方形 42">
            <a:extLst>
              <a:ext uri="{FF2B5EF4-FFF2-40B4-BE49-F238E27FC236}">
                <a16:creationId xmlns:a16="http://schemas.microsoft.com/office/drawing/2014/main" id="{3EC050FA-2223-4D86-81EC-F60365E2F6D6}"/>
              </a:ext>
            </a:extLst>
          </p:cNvPr>
          <p:cNvSpPr/>
          <p:nvPr/>
        </p:nvSpPr>
        <p:spPr>
          <a:xfrm>
            <a:off x="2937136" y="4105824"/>
            <a:ext cx="3479573"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Generate and shear EPI</a:t>
            </a:r>
            <a:endParaRPr kumimoji="1" lang="ja-JP" altLang="en-US" sz="20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D51E0F8C-8534-4D37-A1DB-F142426DA0B3}"/>
              </a:ext>
            </a:extLst>
          </p:cNvPr>
          <p:cNvSpPr/>
          <p:nvPr/>
        </p:nvSpPr>
        <p:spPr>
          <a:xfrm rot="8100000">
            <a:off x="3895627" y="5590787"/>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上 51">
            <a:extLst>
              <a:ext uri="{FF2B5EF4-FFF2-40B4-BE49-F238E27FC236}">
                <a16:creationId xmlns:a16="http://schemas.microsoft.com/office/drawing/2014/main" id="{EB68C15A-7BE4-42A4-AF4B-2C9DAFA5E312}"/>
              </a:ext>
            </a:extLst>
          </p:cNvPr>
          <p:cNvSpPr/>
          <p:nvPr/>
        </p:nvSpPr>
        <p:spPr>
          <a:xfrm rot="13500000">
            <a:off x="5107306" y="5590787"/>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a:extLst>
              <a:ext uri="{FF2B5EF4-FFF2-40B4-BE49-F238E27FC236}">
                <a16:creationId xmlns:a16="http://schemas.microsoft.com/office/drawing/2014/main" id="{30275461-D6FA-42AE-AF28-62F595A6538D}"/>
              </a:ext>
            </a:extLst>
          </p:cNvPr>
          <p:cNvSpPr/>
          <p:nvPr/>
        </p:nvSpPr>
        <p:spPr>
          <a:xfrm>
            <a:off x="6663552" y="5899474"/>
            <a:ext cx="2309291" cy="6412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65" name="矢印: 上 64">
            <a:extLst>
              <a:ext uri="{FF2B5EF4-FFF2-40B4-BE49-F238E27FC236}">
                <a16:creationId xmlns:a16="http://schemas.microsoft.com/office/drawing/2014/main" id="{1EF6618E-081D-4219-AB71-7FAB12201BBD}"/>
              </a:ext>
            </a:extLst>
          </p:cNvPr>
          <p:cNvSpPr/>
          <p:nvPr/>
        </p:nvSpPr>
        <p:spPr>
          <a:xfrm rot="13500000">
            <a:off x="2999250" y="4614189"/>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上 65">
            <a:extLst>
              <a:ext uri="{FF2B5EF4-FFF2-40B4-BE49-F238E27FC236}">
                <a16:creationId xmlns:a16="http://schemas.microsoft.com/office/drawing/2014/main" id="{92885E78-8252-4347-BDFF-94ECB27D5E09}"/>
              </a:ext>
            </a:extLst>
          </p:cNvPr>
          <p:cNvSpPr/>
          <p:nvPr/>
        </p:nvSpPr>
        <p:spPr>
          <a:xfrm rot="8100000">
            <a:off x="6100485" y="4618925"/>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上 66">
            <a:extLst>
              <a:ext uri="{FF2B5EF4-FFF2-40B4-BE49-F238E27FC236}">
                <a16:creationId xmlns:a16="http://schemas.microsoft.com/office/drawing/2014/main" id="{380E05B2-F922-4F83-9322-6EC294DF5AEC}"/>
              </a:ext>
            </a:extLst>
          </p:cNvPr>
          <p:cNvSpPr/>
          <p:nvPr/>
        </p:nvSpPr>
        <p:spPr>
          <a:xfrm rot="5400000">
            <a:off x="6113185" y="6083404"/>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25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Continue to review related works and methods</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Re-consider about method</a:t>
            </a:r>
          </a:p>
          <a:p>
            <a:pPr>
              <a:lnSpc>
                <a:spcPct val="100000"/>
              </a:lnSpc>
            </a:pPr>
            <a:r>
              <a:rPr lang="en-US" altLang="ja-JP" sz="2000" dirty="0">
                <a:solidFill>
                  <a:schemeClr val="tx2"/>
                </a:solidFill>
              </a:rPr>
              <a:t>Improve 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and Tao et al. (2013)</a:t>
            </a:r>
          </a:p>
          <a:p>
            <a:pPr marL="0" indent="0">
              <a:lnSpc>
                <a:spcPct val="100000"/>
              </a:lnSpc>
              <a:buNone/>
            </a:pPr>
            <a:r>
              <a:rPr lang="en-US" altLang="ja-JP" sz="2000" dirty="0">
                <a:solidFill>
                  <a:schemeClr val="tx2"/>
                </a:solidFill>
              </a:rPr>
              <a:t>     or completely different ways</a:t>
            </a: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Coding</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Application of method</a:t>
            </a:r>
          </a:p>
          <a:p>
            <a:pPr>
              <a:lnSpc>
                <a:spcPct val="100000"/>
              </a:lnSpc>
            </a:pPr>
            <a:r>
              <a:rPr lang="en-US" altLang="ja-JP" sz="2000" dirty="0">
                <a:solidFill>
                  <a:schemeClr val="tx2"/>
                </a:solidFill>
              </a:rPr>
              <a:t>Capture scenes in environments where verification by actual distance</a:t>
            </a:r>
          </a:p>
          <a:p>
            <a:pPr marL="0" indent="0">
              <a:lnSpc>
                <a:spcPct val="100000"/>
              </a:lnSpc>
              <a:buNone/>
            </a:pPr>
            <a:r>
              <a:rPr lang="en-US" altLang="ja-JP" sz="2000" dirty="0">
                <a:solidFill>
                  <a:schemeClr val="tx2"/>
                </a:solidFill>
              </a:rPr>
              <a:t>     measurement is possible</a:t>
            </a: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Evaluate accuracy of method</a:t>
            </a:r>
          </a:p>
          <a:p>
            <a:pPr>
              <a:lnSpc>
                <a:spcPct val="100000"/>
              </a:lnSpc>
            </a:pPr>
            <a:r>
              <a:rPr lang="en-US" altLang="ja-JP" sz="2000" dirty="0">
                <a:solidFill>
                  <a:schemeClr val="tx2"/>
                </a:solidFill>
              </a:rPr>
              <a:t>Compare with passive stereo method, Depth from Focus,</a:t>
            </a:r>
          </a:p>
          <a:p>
            <a:pPr marL="0" indent="0">
              <a:lnSpc>
                <a:spcPct val="100000"/>
              </a:lnSpc>
              <a:buNone/>
            </a:pPr>
            <a:r>
              <a:rPr lang="ja-JP" altLang="en-US" sz="2000" dirty="0">
                <a:solidFill>
                  <a:schemeClr val="tx2"/>
                </a:solidFill>
              </a:rPr>
              <a:t>     </a:t>
            </a:r>
            <a:r>
              <a:rPr lang="en-US" altLang="ja-JP" sz="2000" dirty="0">
                <a:solidFill>
                  <a:schemeClr val="tx2"/>
                </a:solidFill>
              </a:rPr>
              <a:t>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and Tao et al. (2013)</a:t>
            </a:r>
          </a:p>
        </p:txBody>
      </p:sp>
    </p:spTree>
    <p:extLst>
      <p:ext uri="{BB962C8B-B14F-4D97-AF65-F5344CB8AC3E}">
        <p14:creationId xmlns:p14="http://schemas.microsoft.com/office/powerpoint/2010/main" val="382514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Increasing needs for low cost and accurate 3-D measurement</a:t>
            </a:r>
          </a:p>
          <a:p>
            <a:r>
              <a:rPr lang="en-US" altLang="ja-JP" sz="2000" dirty="0">
                <a:solidFill>
                  <a:schemeClr val="tx2"/>
                </a:solidFill>
              </a:rPr>
              <a:t>Application areas</a:t>
            </a:r>
            <a:r>
              <a:rPr lang="ja-JP" altLang="en-US" sz="2000" dirty="0">
                <a:solidFill>
                  <a:schemeClr val="tx2"/>
                </a:solidFill>
              </a:rPr>
              <a:t>：</a:t>
            </a:r>
            <a:r>
              <a:rPr lang="en-US" altLang="ja-JP" sz="2000" dirty="0">
                <a:solidFill>
                  <a:schemeClr val="tx2"/>
                </a:solidFill>
              </a:rPr>
              <a:t>automatic driving,</a:t>
            </a:r>
            <a:r>
              <a:rPr lang="ja-JP" altLang="en-US" sz="2000" dirty="0">
                <a:solidFill>
                  <a:schemeClr val="tx2"/>
                </a:solidFill>
              </a:rPr>
              <a:t> </a:t>
            </a:r>
            <a:r>
              <a:rPr lang="en-US" altLang="ja-JP" sz="2000" dirty="0">
                <a:solidFill>
                  <a:schemeClr val="tx2"/>
                </a:solidFill>
              </a:rPr>
              <a:t>monitoring,</a:t>
            </a:r>
            <a:r>
              <a:rPr lang="ja-JP" altLang="en-US" sz="2000" dirty="0">
                <a:solidFill>
                  <a:schemeClr val="tx2"/>
                </a:solidFill>
              </a:rPr>
              <a:t> </a:t>
            </a:r>
            <a:r>
              <a:rPr lang="en-US" altLang="ja-JP" sz="2000" dirty="0">
                <a:solidFill>
                  <a:schemeClr val="tx2"/>
                </a:solidFill>
              </a:rPr>
              <a:t>entertainment</a:t>
            </a:r>
          </a:p>
          <a:p>
            <a:pPr marL="0" indent="0">
              <a:buNone/>
            </a:pPr>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3-D measurement using conventional camera</a:t>
            </a:r>
            <a:endParaRPr lang="en-US" altLang="ja-JP" sz="2000" dirty="0">
              <a:solidFill>
                <a:schemeClr val="tx2"/>
              </a:solidFill>
            </a:endParaRPr>
          </a:p>
          <a:p>
            <a:pPr>
              <a:lnSpc>
                <a:spcPct val="100000"/>
              </a:lnSpc>
            </a:pPr>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Digital camera</a:t>
            </a:r>
          </a:p>
          <a:p>
            <a:pPr>
              <a:lnSpc>
                <a:spcPct val="100000"/>
              </a:lnSpc>
            </a:pPr>
            <a:r>
              <a:rPr lang="en-US" altLang="ja-JP" sz="2000" dirty="0">
                <a:solidFill>
                  <a:schemeClr val="tx2"/>
                </a:solidFill>
              </a:rPr>
              <a:t>Method</a:t>
            </a:r>
            <a:r>
              <a:rPr lang="ja-JP" altLang="en-US" sz="2000" dirty="0">
                <a:solidFill>
                  <a:schemeClr val="tx2"/>
                </a:solidFill>
              </a:rPr>
              <a:t>：</a:t>
            </a:r>
            <a:r>
              <a:rPr lang="en-US" altLang="ja-JP" sz="2000" b="1" dirty="0">
                <a:solidFill>
                  <a:srgbClr val="FF5050"/>
                </a:solidFill>
              </a:rPr>
              <a:t>Passive</a:t>
            </a:r>
            <a:r>
              <a:rPr lang="ja-JP" altLang="en-US" sz="2000" b="1" dirty="0">
                <a:solidFill>
                  <a:srgbClr val="FF5050"/>
                </a:solidFill>
              </a:rPr>
              <a:t> </a:t>
            </a:r>
            <a:r>
              <a:rPr lang="en-US" altLang="ja-JP" sz="2000" b="1" dirty="0">
                <a:solidFill>
                  <a:srgbClr val="FF5050"/>
                </a:solidFill>
              </a:rPr>
              <a:t>stereo</a:t>
            </a:r>
            <a:r>
              <a:rPr lang="ja-JP" altLang="en-US" sz="2000" b="1" dirty="0">
                <a:solidFill>
                  <a:srgbClr val="FF5050"/>
                </a:solidFill>
              </a:rPr>
              <a:t> </a:t>
            </a:r>
            <a:r>
              <a:rPr lang="en-US" altLang="ja-JP" sz="2000" b="1" dirty="0">
                <a:solidFill>
                  <a:srgbClr val="FF5050"/>
                </a:solidFill>
              </a:rPr>
              <a:t>method </a:t>
            </a:r>
            <a:r>
              <a:rPr lang="en-US" altLang="ja-JP" sz="2000" dirty="0">
                <a:solidFill>
                  <a:schemeClr val="tx2"/>
                </a:solidFill>
              </a:rPr>
              <a:t>(using</a:t>
            </a:r>
            <a:r>
              <a:rPr lang="ja-JP" altLang="en-US" sz="2000" dirty="0">
                <a:solidFill>
                  <a:schemeClr val="tx2"/>
                </a:solidFill>
              </a:rPr>
              <a:t> </a:t>
            </a:r>
            <a:r>
              <a:rPr lang="en-US" altLang="ja-JP" sz="2000" dirty="0">
                <a:solidFill>
                  <a:schemeClr val="tx2"/>
                </a:solidFill>
              </a:rPr>
              <a:t>images</a:t>
            </a:r>
            <a:r>
              <a:rPr lang="ja-JP" altLang="en-US" sz="2000" dirty="0">
                <a:solidFill>
                  <a:schemeClr val="tx2"/>
                </a:solidFill>
              </a:rPr>
              <a:t> </a:t>
            </a:r>
            <a:r>
              <a:rPr lang="en-US" altLang="ja-JP" sz="2000" dirty="0">
                <a:solidFill>
                  <a:schemeClr val="tx2"/>
                </a:solidFill>
              </a:rPr>
              <a:t>from</a:t>
            </a:r>
            <a:r>
              <a:rPr lang="ja-JP" altLang="en-US" sz="2000" dirty="0">
                <a:solidFill>
                  <a:schemeClr val="tx2"/>
                </a:solidFill>
              </a:rPr>
              <a:t> </a:t>
            </a:r>
            <a:r>
              <a:rPr lang="en-US" altLang="ja-JP" sz="2000" dirty="0">
                <a:solidFill>
                  <a:schemeClr val="tx2"/>
                </a:solidFill>
              </a:rPr>
              <a:t>different</a:t>
            </a:r>
            <a:r>
              <a:rPr lang="ja-JP" altLang="en-US" sz="2000" dirty="0">
                <a:solidFill>
                  <a:schemeClr val="tx2"/>
                </a:solidFill>
              </a:rPr>
              <a:t> </a:t>
            </a:r>
            <a:r>
              <a:rPr lang="en-US" altLang="ja-JP" sz="2000" dirty="0">
                <a:solidFill>
                  <a:schemeClr val="tx2"/>
                </a:solidFill>
              </a:rPr>
              <a:t>aspects)</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en-US" altLang="ja-JP" sz="2000" dirty="0">
                <a:solidFill>
                  <a:schemeClr val="tx2"/>
                </a:solidFill>
              </a:rPr>
              <a:t>(using images with different focus )</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429390" y="6389708"/>
            <a:ext cx="2741723"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Passive stereo method</a:t>
            </a: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811211" cy="2635516"/>
            <a:chOff x="196811" y="3486379"/>
            <a:chExt cx="8811211"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811211" cy="2635516"/>
              <a:chOff x="196811" y="3915942"/>
              <a:chExt cx="8811211"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Camera 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Camera 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1"/>
                    </a:solidFill>
                  </a:rPr>
                  <a:t>Img</a:t>
                </a:r>
                <a:r>
                  <a:rPr lang="en-US" altLang="ja-JP" sz="2000" b="1" dirty="0">
                    <a:solidFill>
                      <a:schemeClr val="accent1"/>
                    </a:solidFill>
                  </a:rPr>
                  <a:t>.</a:t>
                </a:r>
                <a:r>
                  <a:rPr lang="ja-JP" altLang="en-US" sz="2000" b="1" dirty="0">
                    <a:solidFill>
                      <a:schemeClr val="accent1"/>
                    </a:solidFill>
                  </a:rPr>
                  <a:t> </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6"/>
                    </a:solidFill>
                  </a:rPr>
                  <a:t>Img</a:t>
                </a:r>
                <a:r>
                  <a:rPr lang="en-US" altLang="ja-JP" sz="2000" b="1" dirty="0">
                    <a:solidFill>
                      <a:schemeClr val="accent6"/>
                    </a:solidFill>
                  </a:rPr>
                  <a:t>.</a:t>
                </a:r>
                <a:r>
                  <a:rPr lang="ja-JP" altLang="en-US" sz="2000" b="1" dirty="0">
                    <a:solidFill>
                      <a:schemeClr val="accent6"/>
                    </a:solidFill>
                  </a:rPr>
                  <a:t> </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Eyes 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Eyes 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C00000"/>
                    </a:solidFill>
                  </a:rPr>
                  <a:t>Img</a:t>
                </a:r>
                <a:r>
                  <a:rPr lang="en-US" altLang="ja-JP" sz="2000" b="1" dirty="0">
                    <a:solidFill>
                      <a:srgbClr val="C00000"/>
                    </a:solidFill>
                  </a:rPr>
                  <a:t>.</a:t>
                </a:r>
                <a:r>
                  <a:rPr lang="ja-JP" altLang="en-US" sz="2000" b="1" dirty="0">
                    <a:solidFill>
                      <a:srgbClr val="C00000"/>
                    </a:solidFill>
                  </a:rPr>
                  <a:t> </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FFC000"/>
                    </a:solidFill>
                  </a:rPr>
                  <a:t>Img</a:t>
                </a:r>
                <a:r>
                  <a:rPr lang="en-US" altLang="ja-JP" sz="2000" b="1" dirty="0">
                    <a:solidFill>
                      <a:srgbClr val="FFC000"/>
                    </a:solidFill>
                  </a:rPr>
                  <a:t>.</a:t>
                </a:r>
                <a:r>
                  <a:rPr lang="ja-JP" altLang="en-US" sz="2000" b="1" dirty="0">
                    <a:solidFill>
                      <a:srgbClr val="FFC000"/>
                    </a:solidFill>
                  </a:rPr>
                  <a:t> </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92D050"/>
                    </a:solidFill>
                  </a:rPr>
                  <a:t>Img</a:t>
                </a:r>
                <a:r>
                  <a:rPr lang="en-US" altLang="ja-JP" sz="2000" b="1" dirty="0">
                    <a:solidFill>
                      <a:srgbClr val="92D050"/>
                    </a:solidFill>
                  </a:rPr>
                  <a:t>.</a:t>
                </a:r>
                <a:r>
                  <a:rPr lang="ja-JP" altLang="en-US" sz="2000" b="1" dirty="0">
                    <a:solidFill>
                      <a:srgbClr val="92D050"/>
                    </a:solidFill>
                  </a:rPr>
                  <a:t> </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956608"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B0F0"/>
                    </a:solidFill>
                  </a:rPr>
                  <a:t>Img</a:t>
                </a:r>
                <a:r>
                  <a:rPr lang="en-US" altLang="ja-JP" sz="2000" b="1" dirty="0">
                    <a:solidFill>
                      <a:srgbClr val="00B0F0"/>
                    </a:solidFill>
                  </a:rPr>
                  <a:t>.</a:t>
                </a:r>
                <a:r>
                  <a:rPr lang="ja-JP" altLang="en-US" sz="2000" b="1" dirty="0">
                    <a:solidFill>
                      <a:srgbClr val="00B0F0"/>
                    </a:solidFill>
                  </a:rPr>
                  <a:t> </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914990"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70C0"/>
                    </a:solidFill>
                  </a:rPr>
                  <a:t>Img</a:t>
                </a:r>
                <a:r>
                  <a:rPr lang="en-US" altLang="ja-JP" sz="2000" b="1" dirty="0">
                    <a:solidFill>
                      <a:srgbClr val="0070C0"/>
                    </a:solidFill>
                  </a:rPr>
                  <a:t>.</a:t>
                </a:r>
                <a:r>
                  <a:rPr lang="ja-JP" altLang="en-US" sz="2000" b="1" dirty="0">
                    <a:solidFill>
                      <a:srgbClr val="0070C0"/>
                    </a:solidFill>
                  </a:rPr>
                  <a:t> </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8" y="4232501"/>
                <a:ext cx="683607"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Disadvantage of using digital camera</a:t>
            </a:r>
          </a:p>
          <a:p>
            <a:r>
              <a:rPr lang="en-US" altLang="ja-JP" sz="2000" dirty="0">
                <a:solidFill>
                  <a:schemeClr val="tx2"/>
                </a:solidFill>
              </a:rPr>
              <a:t>Needs multiple shots or multiple cameras</a:t>
            </a:r>
          </a:p>
          <a:p>
            <a:pPr marL="0" indent="0">
              <a:buNone/>
            </a:pPr>
            <a:r>
              <a:rPr lang="ja-JP" altLang="en-US" sz="2000" dirty="0">
                <a:solidFill>
                  <a:schemeClr val="tx2"/>
                </a:solidFill>
              </a:rPr>
              <a:t>     </a:t>
            </a:r>
            <a:r>
              <a:rPr lang="en-US" altLang="ja-JP" sz="2000" dirty="0">
                <a:solidFill>
                  <a:schemeClr val="tx2"/>
                </a:solidFill>
              </a:rPr>
              <a:t>Multiple shots</a:t>
            </a:r>
            <a:r>
              <a:rPr lang="ja-JP" altLang="en-US" sz="2000" dirty="0">
                <a:solidFill>
                  <a:schemeClr val="tx2"/>
                </a:solidFill>
              </a:rPr>
              <a:t>：</a:t>
            </a:r>
            <a:r>
              <a:rPr lang="en-US" altLang="ja-JP" sz="2000" dirty="0">
                <a:solidFill>
                  <a:schemeClr val="tx2"/>
                </a:solidFill>
              </a:rPr>
              <a:t>Takes much time / Invalid for moving objects</a:t>
            </a:r>
          </a:p>
          <a:p>
            <a:pPr marL="0" indent="0">
              <a:buNone/>
            </a:pPr>
            <a:r>
              <a:rPr lang="en-US" altLang="ja-JP" sz="2000" dirty="0">
                <a:solidFill>
                  <a:schemeClr val="tx2"/>
                </a:solidFill>
              </a:rPr>
              <a:t>     Multiple</a:t>
            </a:r>
            <a:r>
              <a:rPr lang="ja-JP" altLang="en-US" sz="2000" dirty="0">
                <a:solidFill>
                  <a:schemeClr val="tx2"/>
                </a:solidFill>
              </a:rPr>
              <a:t> </a:t>
            </a:r>
            <a:r>
              <a:rPr lang="en-US" altLang="ja-JP" sz="2000" dirty="0">
                <a:solidFill>
                  <a:schemeClr val="tx2"/>
                </a:solidFill>
              </a:rPr>
              <a:t>cameras</a:t>
            </a:r>
            <a:r>
              <a:rPr lang="ja-JP" altLang="en-US" sz="2000" dirty="0">
                <a:solidFill>
                  <a:schemeClr val="tx2"/>
                </a:solidFill>
              </a:rPr>
              <a:t>：</a:t>
            </a:r>
            <a:r>
              <a:rPr lang="en-US" altLang="ja-JP" sz="2000" dirty="0">
                <a:solidFill>
                  <a:schemeClr val="tx2"/>
                </a:solidFill>
              </a:rPr>
              <a:t>Calibration for each camera takes time / Errors</a:t>
            </a: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en-US" altLang="ja-JP" sz="2400" b="1" dirty="0">
                <a:solidFill>
                  <a:schemeClr val="tx2"/>
                </a:solidFill>
              </a:rPr>
              <a:t>Disadvantage of passive stereo method</a:t>
            </a:r>
          </a:p>
          <a:p>
            <a:r>
              <a:rPr lang="en-US" altLang="ja-JP" sz="2000" dirty="0">
                <a:solidFill>
                  <a:schemeClr val="tx2"/>
                </a:solidFill>
              </a:rPr>
              <a:t>In case of repeating patterns on surface,</a:t>
            </a:r>
            <a:r>
              <a:rPr lang="ja-JP" altLang="en-US" sz="2000" dirty="0">
                <a:solidFill>
                  <a:schemeClr val="tx2"/>
                </a:solidFill>
              </a:rPr>
              <a:t> </a:t>
            </a:r>
            <a:r>
              <a:rPr lang="en-US" altLang="ja-JP" sz="2000" dirty="0">
                <a:solidFill>
                  <a:schemeClr val="tx2"/>
                </a:solidFill>
              </a:rPr>
              <a:t>matching</a:t>
            </a:r>
            <a:r>
              <a:rPr lang="ja-JP" altLang="en-US" sz="2000" dirty="0">
                <a:solidFill>
                  <a:schemeClr val="tx2"/>
                </a:solidFill>
              </a:rPr>
              <a:t> </a:t>
            </a:r>
            <a:r>
              <a:rPr lang="en-US" altLang="ja-JP" sz="2000" dirty="0">
                <a:solidFill>
                  <a:schemeClr val="tx2"/>
                </a:solidFill>
              </a:rPr>
              <a:t>ambiguity</a:t>
            </a:r>
            <a:r>
              <a:rPr lang="ja-JP" altLang="en-US" sz="2000" dirty="0">
                <a:solidFill>
                  <a:schemeClr val="tx2"/>
                </a:solidFill>
              </a:rPr>
              <a:t> </a:t>
            </a:r>
            <a:r>
              <a:rPr lang="en-US" altLang="ja-JP" sz="2000" dirty="0">
                <a:solidFill>
                  <a:schemeClr val="tx2"/>
                </a:solidFill>
              </a:rPr>
              <a:t>occurs</a:t>
            </a: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Disadvantage of Depth from Focus</a:t>
            </a:r>
            <a:endParaRPr lang="ja-JP" altLang="en-US" sz="2400" b="1" dirty="0">
              <a:solidFill>
                <a:schemeClr val="tx2"/>
              </a:solidFill>
            </a:endParaRPr>
          </a:p>
          <a:p>
            <a:pPr>
              <a:lnSpc>
                <a:spcPct val="100000"/>
              </a:lnSpc>
            </a:pPr>
            <a:r>
              <a:rPr lang="en-US" altLang="ja-JP" sz="2000" dirty="0">
                <a:solidFill>
                  <a:schemeClr val="tx2"/>
                </a:solidFill>
              </a:rPr>
              <a:t>If brightness is too high, error occurs</a:t>
            </a: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Using a special camera which gives us many kinds of images by </a:t>
            </a:r>
            <a:r>
              <a:rPr kumimoji="1" lang="en-US" altLang="ja-JP" sz="2000" b="1" u="sng" dirty="0">
                <a:latin typeface="Meiryo UI" panose="020B0604030504040204" pitchFamily="50" charset="-128"/>
                <a:ea typeface="Meiryo UI" panose="020B0604030504040204" pitchFamily="50" charset="-128"/>
              </a:rPr>
              <a:t>one shot </a:t>
            </a:r>
            <a:r>
              <a:rPr kumimoji="1" lang="en-US" altLang="ja-JP" sz="2000" b="1" dirty="0">
                <a:latin typeface="Meiryo UI" panose="020B0604030504040204" pitchFamily="50" charset="-128"/>
                <a:ea typeface="Meiryo UI" panose="020B0604030504040204" pitchFamily="50" charset="-128"/>
              </a:rPr>
              <a:t>and combining </a:t>
            </a:r>
            <a:r>
              <a:rPr kumimoji="1" lang="en-US" altLang="ja-JP" sz="2000" b="1" u="sng" dirty="0">
                <a:latin typeface="Meiryo UI" panose="020B0604030504040204" pitchFamily="50" charset="-128"/>
                <a:ea typeface="Meiryo UI" panose="020B0604030504040204" pitchFamily="50" charset="-128"/>
              </a:rPr>
              <a:t>passive stereo method</a:t>
            </a:r>
            <a:r>
              <a:rPr kumimoji="1" lang="en-US" altLang="ja-JP" sz="2000" b="1" dirty="0">
                <a:latin typeface="Meiryo UI" panose="020B0604030504040204" pitchFamily="50" charset="-128"/>
                <a:ea typeface="Meiryo UI" panose="020B0604030504040204" pitchFamily="50" charset="-128"/>
              </a:rPr>
              <a:t> and </a:t>
            </a:r>
            <a:r>
              <a:rPr kumimoji="1" lang="en-US" altLang="ja-JP" sz="2000" b="1" u="sng" dirty="0">
                <a:latin typeface="Meiryo UI" panose="020B0604030504040204" pitchFamily="50" charset="-128"/>
                <a:ea typeface="Meiryo UI" panose="020B0604030504040204" pitchFamily="50" charset="-128"/>
              </a:rPr>
              <a:t>Depth from Focus</a:t>
            </a:r>
            <a:r>
              <a:rPr kumimoji="1" lang="en-US" altLang="ja-JP" sz="2000" b="1" dirty="0">
                <a:latin typeface="Meiryo UI" panose="020B0604030504040204" pitchFamily="50" charset="-128"/>
                <a:ea typeface="Meiryo UI" panose="020B0604030504040204" pitchFamily="50" charset="-128"/>
              </a:rPr>
              <a:t>, improve </a:t>
            </a:r>
            <a:r>
              <a:rPr kumimoji="1" lang="en-US" altLang="ja-JP" sz="2000" b="1" u="sng" dirty="0">
                <a:latin typeface="Meiryo UI" panose="020B0604030504040204" pitchFamily="50" charset="-128"/>
                <a:ea typeface="Meiryo UI" panose="020B0604030504040204" pitchFamily="50" charset="-128"/>
              </a:rPr>
              <a:t>3-D measurement</a:t>
            </a:r>
            <a:endParaRPr kumimoji="1" lang="ja-JP" altLang="en-US" sz="2000" b="1" u="sng"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448349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2000" b="1" dirty="0">
                <a:solidFill>
                  <a:schemeClr val="accent1"/>
                </a:solidFill>
              </a:rPr>
              <a:t>Objective of this research</a:t>
            </a:r>
            <a:endParaRPr kumimoji="1" lang="ja-JP" altLang="en-US" sz="2000" b="1" dirty="0">
              <a:solidFill>
                <a:schemeClr val="accent1"/>
              </a:solidFill>
            </a:endParaRP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Computational Photography</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New field aiming to get all visual information of 3-D scenes</a:t>
            </a:r>
          </a:p>
          <a:p>
            <a:pPr marL="0" indent="0">
              <a:buNone/>
            </a:pPr>
            <a:r>
              <a:rPr lang="ja-JP" altLang="en-US" sz="2400" b="1" dirty="0">
                <a:solidFill>
                  <a:schemeClr val="tx2"/>
                </a:solidFill>
              </a:rPr>
              <a:t>　　　　　　　　                    ：</a:t>
            </a:r>
            <a:r>
              <a:rPr lang="en-US" altLang="ja-JP" sz="2400" b="1" dirty="0">
                <a:solidFill>
                  <a:schemeClr val="tx2"/>
                </a:solidFill>
              </a:rPr>
              <a:t>Computational Photography </a:t>
            </a:r>
            <a:endParaRPr lang="en-US" altLang="ja-JP" sz="2000" dirty="0">
              <a:solidFill>
                <a:schemeClr val="tx2"/>
              </a:solidFill>
            </a:endParaRPr>
          </a:p>
          <a:p>
            <a:pPr>
              <a:lnSpc>
                <a:spcPct val="100000"/>
              </a:lnSpc>
            </a:pPr>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Appeared in 1990s</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drastically</a:t>
            </a:r>
            <a:r>
              <a:rPr lang="ja-JP" altLang="en-US" sz="2000" dirty="0">
                <a:solidFill>
                  <a:schemeClr val="tx2"/>
                </a:solidFill>
              </a:rPr>
              <a:t> </a:t>
            </a:r>
            <a:r>
              <a:rPr lang="en-US" altLang="ja-JP" sz="2000" dirty="0">
                <a:solidFill>
                  <a:schemeClr val="tx2"/>
                </a:solidFill>
              </a:rPr>
              <a:t>has developed</a:t>
            </a:r>
            <a:r>
              <a:rPr lang="ja-JP" altLang="en-US" sz="2000" dirty="0">
                <a:solidFill>
                  <a:schemeClr val="tx2"/>
                </a:solidFill>
              </a:rPr>
              <a:t> </a:t>
            </a:r>
            <a:r>
              <a:rPr lang="en-US" altLang="ja-JP" sz="2000" dirty="0">
                <a:solidFill>
                  <a:schemeClr val="tx2"/>
                </a:solidFill>
              </a:rPr>
              <a:t>in</a:t>
            </a:r>
            <a:r>
              <a:rPr lang="ja-JP" altLang="en-US" sz="2000" dirty="0">
                <a:solidFill>
                  <a:schemeClr val="tx2"/>
                </a:solidFill>
              </a:rPr>
              <a:t> </a:t>
            </a:r>
            <a:r>
              <a:rPr lang="en-US" altLang="ja-JP" sz="2000" dirty="0">
                <a:solidFill>
                  <a:schemeClr val="tx2"/>
                </a:solidFill>
              </a:rPr>
              <a:t>3 decades</a:t>
            </a:r>
          </a:p>
          <a:p>
            <a:pPr>
              <a:lnSpc>
                <a:spcPct val="100000"/>
              </a:lnSpc>
            </a:pPr>
            <a:r>
              <a:rPr lang="en-US" altLang="ja-JP" sz="2000" dirty="0">
                <a:solidFill>
                  <a:schemeClr val="tx2"/>
                </a:solidFill>
              </a:rPr>
              <a:t>Characteristic</a:t>
            </a:r>
            <a:r>
              <a:rPr lang="ja-JP" altLang="en-US" sz="2000" dirty="0">
                <a:solidFill>
                  <a:schemeClr val="tx2"/>
                </a:solidFill>
              </a:rPr>
              <a:t>：</a:t>
            </a:r>
            <a:r>
              <a:rPr lang="en-US" altLang="ja-JP" sz="2000" dirty="0">
                <a:solidFill>
                  <a:schemeClr val="tx2"/>
                </a:solidFill>
              </a:rPr>
              <a:t>Redefine all process of imaging</a:t>
            </a:r>
          </a:p>
          <a:p>
            <a:pPr>
              <a:lnSpc>
                <a:spcPct val="100000"/>
              </a:lnSpc>
            </a:pPr>
            <a:r>
              <a:rPr lang="en-US" altLang="ja-JP" sz="2000" dirty="0">
                <a:solidFill>
                  <a:schemeClr val="tx2"/>
                </a:solidFill>
              </a:rPr>
              <a:t>Advantages</a:t>
            </a:r>
            <a:r>
              <a:rPr lang="ja-JP" altLang="en-US" sz="2000" dirty="0">
                <a:solidFill>
                  <a:schemeClr val="tx2"/>
                </a:solidFill>
              </a:rPr>
              <a:t>：</a:t>
            </a:r>
            <a:r>
              <a:rPr lang="en-US" altLang="ja-JP" sz="2000" dirty="0">
                <a:solidFill>
                  <a:schemeClr val="tx2"/>
                </a:solidFill>
              </a:rPr>
              <a:t>Adding to visual information from digital camera, we can </a:t>
            </a:r>
          </a:p>
          <a:p>
            <a:pPr marL="0" indent="0">
              <a:lnSpc>
                <a:spcPct val="100000"/>
              </a:lnSpc>
              <a:buNone/>
            </a:pPr>
            <a:r>
              <a:rPr lang="en-US" altLang="ja-JP" sz="2000" dirty="0">
                <a:solidFill>
                  <a:schemeClr val="tx2"/>
                </a:solidFill>
              </a:rPr>
              <a:t>                           get </a:t>
            </a:r>
            <a:r>
              <a:rPr lang="en-US" altLang="ja-JP" sz="2000" b="1" dirty="0">
                <a:solidFill>
                  <a:srgbClr val="FF5050"/>
                </a:solidFill>
              </a:rPr>
              <a:t>depth</a:t>
            </a:r>
            <a:r>
              <a:rPr lang="en-US" altLang="ja-JP" sz="2000" dirty="0">
                <a:solidFill>
                  <a:schemeClr val="tx2"/>
                </a:solidFill>
              </a:rPr>
              <a:t> and extend dynamic range by </a:t>
            </a:r>
            <a:r>
              <a:rPr lang="en-US" altLang="ja-JP" sz="2000" b="1" dirty="0">
                <a:solidFill>
                  <a:srgbClr val="FF5050"/>
                </a:solidFill>
              </a:rPr>
              <a:t>one shot</a:t>
            </a: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b="1" dirty="0"/>
                <a:t>Field of Computational Photography</a:t>
              </a:r>
              <a:endParaRPr kumimoji="1" lang="ja-JP" altLang="en-US" b="1" dirty="0"/>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Sensor</a:t>
              </a: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Processing </a:t>
              </a:r>
              <a:r>
                <a:rPr lang="ja-JP" altLang="en-US" sz="1800" b="1" dirty="0">
                  <a:solidFill>
                    <a:schemeClr val="tx2"/>
                  </a:solidFill>
                </a:rPr>
                <a:t>→ </a:t>
              </a:r>
              <a:r>
                <a:rPr lang="en-US" altLang="ja-JP" sz="1800" b="1" dirty="0">
                  <a:solidFill>
                    <a:schemeClr val="tx2"/>
                  </a:solidFill>
                </a:rPr>
                <a:t>Image</a:t>
              </a: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Object</a:t>
              </a: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375665" y="4277106"/>
              <a:ext cx="3927041"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Field of Conventional Photography</a:t>
              </a:r>
              <a:endParaRPr kumimoji="1" lang="ja-JP" altLang="en-US" b="1" dirty="0"/>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Light field camera</a:t>
            </a:r>
            <a:r>
              <a:rPr lang="ja-JP" altLang="en-US" sz="2400" b="1" dirty="0">
                <a:solidFill>
                  <a:schemeClr val="tx2"/>
                </a:solidFill>
              </a:rPr>
              <a:t>：</a:t>
            </a:r>
            <a:r>
              <a:rPr lang="en-US" altLang="ja-JP" sz="2400" b="1" dirty="0" err="1">
                <a:solidFill>
                  <a:schemeClr val="tx2"/>
                </a:solidFill>
              </a:rPr>
              <a:t>Lytro</a:t>
            </a:r>
            <a:r>
              <a:rPr lang="en-US" altLang="ja-JP" sz="2400" b="1" dirty="0">
                <a:solidFill>
                  <a:schemeClr val="tx2"/>
                </a:solidFill>
              </a:rPr>
              <a:t> Illum </a:t>
            </a:r>
          </a:p>
          <a:p>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 company named </a:t>
            </a:r>
            <a:r>
              <a:rPr lang="en-US" altLang="ja-JP" sz="2000" dirty="0" err="1">
                <a:solidFill>
                  <a:schemeClr val="tx2"/>
                </a:solidFill>
              </a:rPr>
              <a:t>Lytro</a:t>
            </a:r>
            <a:r>
              <a:rPr lang="en-US" altLang="ja-JP" sz="2000" dirty="0">
                <a:solidFill>
                  <a:schemeClr val="tx2"/>
                </a:solidFill>
              </a:rPr>
              <a:t> in the U.S started to sell in 2012</a:t>
            </a:r>
          </a:p>
          <a:p>
            <a:pPr>
              <a:lnSpc>
                <a:spcPct val="100000"/>
              </a:lnSpc>
            </a:pPr>
            <a:r>
              <a:rPr lang="en-US" altLang="ja-JP" sz="2000" dirty="0">
                <a:solidFill>
                  <a:schemeClr val="tx2"/>
                </a:solidFill>
              </a:rPr>
              <a:t>Place </a:t>
            </a:r>
            <a:r>
              <a:rPr lang="en-US" altLang="ja-JP" sz="2000" b="1" dirty="0">
                <a:solidFill>
                  <a:srgbClr val="FF5050"/>
                </a:solidFill>
              </a:rPr>
              <a:t>micro-lens-array</a:t>
            </a:r>
            <a:r>
              <a:rPr lang="en-US" altLang="ja-JP" sz="2000" b="1" dirty="0">
                <a:solidFill>
                  <a:srgbClr val="FF7C80"/>
                </a:solidFill>
              </a:rPr>
              <a:t> </a:t>
            </a:r>
            <a:r>
              <a:rPr lang="en-US" altLang="ja-JP" sz="2000" dirty="0">
                <a:solidFill>
                  <a:schemeClr val="tx2"/>
                </a:solidFill>
              </a:rPr>
              <a:t>between main lens and sensor</a:t>
            </a:r>
          </a:p>
          <a:p>
            <a:pPr>
              <a:lnSpc>
                <a:spcPct val="100000"/>
              </a:lnSpc>
            </a:pPr>
            <a:r>
              <a:rPr lang="en-US" altLang="ja-JP" sz="2000" dirty="0">
                <a:solidFill>
                  <a:schemeClr val="tx2"/>
                </a:solidFill>
              </a:rPr>
              <a:t>Light from object forms an  image on micro-lens-array and is divided into rays on ray sensor</a:t>
            </a:r>
            <a:r>
              <a:rPr lang="ja-JP" altLang="en-US" sz="2000" dirty="0">
                <a:solidFill>
                  <a:schemeClr val="tx2"/>
                </a:solidFill>
              </a:rPr>
              <a:t>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Structure of </a:t>
            </a:r>
            <a:r>
              <a:rPr lang="en-US" altLang="ja-JP" sz="1800" b="1" u="sng" dirty="0" err="1">
                <a:solidFill>
                  <a:schemeClr val="tx2"/>
                </a:solidFill>
              </a:rPr>
              <a:t>Lytro</a:t>
            </a:r>
            <a:r>
              <a:rPr lang="en-US" altLang="ja-JP" sz="1800" b="1" u="sng" dirty="0">
                <a:solidFill>
                  <a:schemeClr val="tx2"/>
                </a:solidFill>
              </a:rPr>
              <a:t> Illum</a:t>
            </a: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 array</a:t>
            </a: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Ray sensor</a:t>
            </a: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a:t>
            </a:r>
            <a:r>
              <a:rPr lang="ja-JP" altLang="en-US" sz="1800" b="1" dirty="0">
                <a:solidFill>
                  <a:schemeClr val="tx2"/>
                </a:solidFill>
              </a:rPr>
              <a:t> </a:t>
            </a:r>
            <a:r>
              <a:rPr lang="en-US" altLang="ja-JP" sz="1800" b="1" dirty="0">
                <a:solidFill>
                  <a:schemeClr val="tx2"/>
                </a:solidFill>
              </a:rPr>
              <a:t>lens</a:t>
            </a: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lang="ja-JP" altLang="en-US" b="1" dirty="0"/>
              <a:t> </a:t>
            </a:r>
            <a:r>
              <a:rPr lang="en-US" altLang="ja-JP" b="1" dirty="0"/>
              <a:t>pixels</a:t>
            </a:r>
            <a:endParaRPr kumimoji="1" lang="ja-JP" altLang="en-US" b="1" dirty="0"/>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Basic information about </a:t>
            </a:r>
            <a:r>
              <a:rPr lang="en-US" altLang="ja-JP" sz="2400" b="1" dirty="0" err="1">
                <a:solidFill>
                  <a:schemeClr val="tx2"/>
                </a:solidFill>
              </a:rPr>
              <a:t>Lytro</a:t>
            </a:r>
            <a:r>
              <a:rPr lang="en-US" altLang="ja-JP" sz="2400" b="1" dirty="0">
                <a:solidFill>
                  <a:schemeClr val="tx2"/>
                </a:solidFill>
              </a:rPr>
              <a:t> Illum</a:t>
            </a:r>
            <a:endParaRPr lang="ja-JP" altLang="en-US" sz="2400" b="1" dirty="0">
              <a:solidFill>
                <a:schemeClr val="tx2"/>
              </a:solidFill>
            </a:endParaRPr>
          </a:p>
          <a:p>
            <a:pPr>
              <a:lnSpc>
                <a:spcPct val="100000"/>
              </a:lnSpc>
            </a:pPr>
            <a:r>
              <a:rPr lang="en-US" altLang="ja-JP" sz="2000" dirty="0">
                <a:solidFill>
                  <a:schemeClr val="tx2"/>
                </a:solidFill>
              </a:rPr>
              <a:t>Number of ray sensor</a:t>
            </a:r>
            <a:r>
              <a:rPr lang="ja-JP" altLang="en-US" sz="2000" dirty="0">
                <a:solidFill>
                  <a:schemeClr val="tx2"/>
                </a:solidFill>
              </a:rPr>
              <a:t>：</a:t>
            </a:r>
            <a:r>
              <a:rPr lang="en-US" altLang="ja-JP" sz="2000" dirty="0">
                <a:solidFill>
                  <a:schemeClr val="tx2"/>
                </a:solidFill>
              </a:rPr>
              <a:t>7728 × 5368</a:t>
            </a:r>
          </a:p>
          <a:p>
            <a:pPr>
              <a:lnSpc>
                <a:spcPct val="100000"/>
              </a:lnSpc>
            </a:pPr>
            <a:r>
              <a:rPr lang="en-US" altLang="ja-JP" sz="2000" dirty="0">
                <a:solidFill>
                  <a:schemeClr val="tx2"/>
                </a:solidFill>
              </a:rPr>
              <a:t>Number of pixels of output image</a:t>
            </a:r>
            <a:r>
              <a:rPr lang="ja-JP" altLang="en-US" sz="2000" dirty="0">
                <a:solidFill>
                  <a:schemeClr val="tx2"/>
                </a:solidFill>
              </a:rPr>
              <a:t>：</a:t>
            </a:r>
            <a:r>
              <a:rPr lang="en-US" altLang="ja-JP" sz="2000" dirty="0">
                <a:solidFill>
                  <a:schemeClr val="tx2"/>
                </a:solidFill>
              </a:rPr>
              <a:t>2450×1634</a:t>
            </a:r>
          </a:p>
          <a:p>
            <a:pPr>
              <a:lnSpc>
                <a:spcPct val="100000"/>
              </a:lnSpc>
            </a:pPr>
            <a:r>
              <a:rPr lang="en-US" altLang="ja-JP" sz="2000" dirty="0">
                <a:solidFill>
                  <a:schemeClr val="tx2"/>
                </a:solidFill>
              </a:rPr>
              <a:t>The content of</a:t>
            </a:r>
            <a:r>
              <a:rPr lang="ja-JP" altLang="en-US" sz="2000" dirty="0">
                <a:solidFill>
                  <a:schemeClr val="tx2"/>
                </a:solidFill>
              </a:rPr>
              <a:t> </a:t>
            </a:r>
            <a:r>
              <a:rPr lang="en-US" altLang="ja-JP" sz="2000" dirty="0">
                <a:solidFill>
                  <a:schemeClr val="tx2"/>
                </a:solidFill>
              </a:rPr>
              <a:t>raw data(.</a:t>
            </a:r>
            <a:r>
              <a:rPr lang="en-US" altLang="ja-JP" sz="2000" dirty="0" err="1">
                <a:solidFill>
                  <a:schemeClr val="tx2"/>
                </a:solidFill>
              </a:rPr>
              <a:t>lfr</a:t>
            </a:r>
            <a:r>
              <a:rPr lang="en-US" altLang="ja-JP" sz="2000" dirty="0">
                <a:solidFill>
                  <a:schemeClr val="tx2"/>
                </a:solidFill>
              </a:rPr>
              <a:t>) from </a:t>
            </a:r>
            <a:r>
              <a:rPr lang="en-US" altLang="ja-JP" sz="2000" dirty="0" err="1">
                <a:solidFill>
                  <a:schemeClr val="tx2"/>
                </a:solidFill>
              </a:rPr>
              <a:t>Lytro</a:t>
            </a:r>
            <a:r>
              <a:rPr lang="ja-JP" altLang="en-US" sz="2000" dirty="0">
                <a:solidFill>
                  <a:schemeClr val="tx2"/>
                </a:solidFill>
              </a:rPr>
              <a:t>：</a:t>
            </a:r>
            <a:r>
              <a:rPr lang="en-US" altLang="ja-JP" sz="2000" dirty="0">
                <a:solidFill>
                  <a:schemeClr val="tx2"/>
                </a:solidFill>
              </a:rPr>
              <a:t>Color value of each sensor</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Image from raw data of </a:t>
            </a:r>
            <a:r>
              <a:rPr lang="en-US" altLang="ja-JP" sz="2400" b="1" dirty="0" err="1">
                <a:solidFill>
                  <a:schemeClr val="tx2"/>
                </a:solidFill>
              </a:rPr>
              <a:t>Lytro</a:t>
            </a:r>
            <a:r>
              <a:rPr lang="en-US" altLang="ja-JP" sz="2400" b="1" dirty="0">
                <a:solidFill>
                  <a:schemeClr val="tx2"/>
                </a:solidFill>
              </a:rPr>
              <a:t> Illum</a:t>
            </a:r>
          </a:p>
          <a:p>
            <a:pPr>
              <a:lnSpc>
                <a:spcPct val="100000"/>
              </a:lnSpc>
            </a:pPr>
            <a:r>
              <a:rPr lang="en-US" altLang="ja-JP" sz="2000" dirty="0">
                <a:solidFill>
                  <a:schemeClr val="tx2"/>
                </a:solidFill>
              </a:rPr>
              <a:t>Raw</a:t>
            </a:r>
            <a:r>
              <a:rPr lang="ja-JP" altLang="en-US" sz="2000" dirty="0">
                <a:solidFill>
                  <a:schemeClr val="tx2"/>
                </a:solidFill>
              </a:rPr>
              <a:t> </a:t>
            </a:r>
            <a:r>
              <a:rPr lang="en-US" altLang="ja-JP" sz="2000" dirty="0">
                <a:solidFill>
                  <a:schemeClr val="tx2"/>
                </a:solidFill>
              </a:rPr>
              <a:t>image</a:t>
            </a: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 </a:t>
            </a:r>
            <a:r>
              <a:rPr lang="en-US" altLang="ja-JP" b="1" dirty="0" err="1"/>
              <a:t>pixles</a:t>
            </a:r>
            <a:endParaRPr kumimoji="1" lang="ja-JP" altLang="en-US" b="1" dirty="0"/>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raw data </a:t>
            </a:r>
            <a:endParaRPr lang="ja-JP" altLang="en-US" sz="2400" b="1" dirty="0">
              <a:solidFill>
                <a:schemeClr val="tx2"/>
              </a:solidFill>
            </a:endParaRPr>
          </a:p>
          <a:p>
            <a:pPr>
              <a:lnSpc>
                <a:spcPct val="100000"/>
              </a:lnSpc>
            </a:pPr>
            <a:r>
              <a:rPr lang="en-US" altLang="ja-JP" sz="2000" dirty="0">
                <a:solidFill>
                  <a:schemeClr val="tx2"/>
                </a:solidFill>
              </a:rPr>
              <a:t>Multi-aspect image</a:t>
            </a:r>
            <a:r>
              <a:rPr lang="ja-JP" altLang="en-US" sz="2000" dirty="0">
                <a:solidFill>
                  <a:schemeClr val="tx2"/>
                </a:solidFill>
              </a:rPr>
              <a:t>：</a:t>
            </a:r>
            <a:r>
              <a:rPr lang="en-US" altLang="ja-JP" sz="2000" dirty="0">
                <a:solidFill>
                  <a:schemeClr val="tx2"/>
                </a:solidFill>
              </a:rPr>
              <a:t>Multiple images from slightly different </a:t>
            </a:r>
            <a:r>
              <a:rPr lang="en-US" altLang="ja-JP" sz="2000" b="1" dirty="0">
                <a:solidFill>
                  <a:srgbClr val="FF5050"/>
                </a:solidFill>
              </a:rPr>
              <a:t>aspects</a:t>
            </a:r>
          </a:p>
          <a:p>
            <a:pPr>
              <a:lnSpc>
                <a:spcPct val="100000"/>
              </a:lnSpc>
            </a:pPr>
            <a:r>
              <a:rPr lang="en-US" altLang="ja-JP" sz="2000" dirty="0">
                <a:solidFill>
                  <a:schemeClr val="tx2"/>
                </a:solidFill>
              </a:rPr>
              <a:t>Multi-focus image</a:t>
            </a:r>
            <a:r>
              <a:rPr lang="ja-JP" altLang="en-US" sz="2000" dirty="0">
                <a:solidFill>
                  <a:schemeClr val="tx2"/>
                </a:solidFill>
              </a:rPr>
              <a:t>：</a:t>
            </a:r>
            <a:r>
              <a:rPr lang="en-US" altLang="ja-JP" sz="2000" dirty="0">
                <a:solidFill>
                  <a:schemeClr val="tx2"/>
                </a:solidFill>
              </a:rPr>
              <a:t>Multiple images with slightly different </a:t>
            </a:r>
            <a:r>
              <a:rPr lang="en-US" altLang="ja-JP" sz="2000" b="1" dirty="0">
                <a:solidFill>
                  <a:srgbClr val="FF5050"/>
                </a:solidFill>
              </a:rPr>
              <a:t>focus</a:t>
            </a:r>
            <a:endParaRPr lang="ja-JP" altLang="en-US" sz="2000" b="1" dirty="0">
              <a:solidFill>
                <a:srgbClr val="FF5050"/>
              </a:solidFill>
            </a:endParaRP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Multi-aspect image</a:t>
            </a: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Near</a:t>
            </a:r>
            <a:r>
              <a:rPr lang="ja-JP" altLang="en-US" b="1" dirty="0"/>
              <a:t>　   　   　　</a:t>
            </a:r>
            <a:r>
              <a:rPr lang="en-US" altLang="ja-JP" b="1" dirty="0"/>
              <a:t>Focus</a:t>
            </a:r>
            <a:r>
              <a:rPr lang="ja-JP" altLang="en-US" b="1" dirty="0"/>
              <a:t>　  　　    　　</a:t>
            </a:r>
            <a:r>
              <a:rPr lang="en-US" altLang="ja-JP" b="1" dirty="0"/>
              <a:t>Far</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multi-focus image</a:t>
            </a:r>
          </a:p>
          <a:p>
            <a:r>
              <a:rPr lang="en-US" altLang="ja-JP" sz="2000" dirty="0">
                <a:solidFill>
                  <a:schemeClr val="tx2"/>
                </a:solidFill>
              </a:rPr>
              <a:t>Everywhere-focused image</a:t>
            </a:r>
            <a:r>
              <a:rPr lang="ja-JP" altLang="en-US" sz="2000" dirty="0">
                <a:solidFill>
                  <a:schemeClr val="tx2"/>
                </a:solidFill>
              </a:rPr>
              <a:t>：</a:t>
            </a:r>
            <a:r>
              <a:rPr lang="en-US" altLang="ja-JP" sz="2000" dirty="0">
                <a:solidFill>
                  <a:schemeClr val="tx2"/>
                </a:solidFill>
              </a:rPr>
              <a:t>Image with focus on every pixels</a:t>
            </a: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Everywhere-focused image</a:t>
            </a: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Image Processing using </a:t>
            </a:r>
            <a:r>
              <a:rPr kumimoji="1" lang="en-US" altLang="ja-JP" sz="2800" b="1" dirty="0" err="1"/>
              <a:t>Lytro</a:t>
            </a:r>
            <a:r>
              <a:rPr kumimoji="1"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raw image</a:t>
            </a:r>
          </a:p>
          <a:p>
            <a:pPr>
              <a:lnSpc>
                <a:spcPct val="100000"/>
              </a:lnSpc>
            </a:pPr>
            <a:r>
              <a:rPr lang="en-US" altLang="ja-JP" sz="2000" dirty="0">
                <a:solidFill>
                  <a:schemeClr val="tx2"/>
                </a:solidFill>
              </a:rPr>
              <a:t>Light ray from each point of an object is recorded on ray sensor </a:t>
            </a:r>
          </a:p>
          <a:p>
            <a:pPr marL="0" indent="0">
              <a:lnSpc>
                <a:spcPct val="100000"/>
              </a:lnSpc>
              <a:buNone/>
            </a:pPr>
            <a:r>
              <a:rPr lang="ja-JP" altLang="en-US" sz="2000" dirty="0">
                <a:solidFill>
                  <a:schemeClr val="tx2"/>
                </a:solidFill>
              </a:rPr>
              <a:t>     </a:t>
            </a:r>
            <a:r>
              <a:rPr lang="en-US" altLang="ja-JP" sz="2000" dirty="0">
                <a:solidFill>
                  <a:schemeClr val="tx2"/>
                </a:solidFill>
              </a:rPr>
              <a:t>covered by micro-lens-array </a:t>
            </a:r>
          </a:p>
          <a:p>
            <a:pPr>
              <a:lnSpc>
                <a:spcPct val="100000"/>
              </a:lnSpc>
            </a:pPr>
            <a:r>
              <a:rPr lang="en-US" altLang="ja-JP" sz="2000" dirty="0">
                <a:solidFill>
                  <a:schemeClr val="tx2"/>
                </a:solidFill>
              </a:rPr>
              <a:t>For each micro-lens, average values of ray sensor</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generate</a:t>
            </a:r>
            <a:r>
              <a:rPr lang="ja-JP" altLang="en-US" sz="2000" dirty="0">
                <a:solidFill>
                  <a:schemeClr val="tx2"/>
                </a:solidFill>
              </a:rPr>
              <a:t> </a:t>
            </a:r>
            <a:r>
              <a:rPr lang="en-US" altLang="ja-JP" sz="2000" dirty="0">
                <a:solidFill>
                  <a:schemeClr val="tx2"/>
                </a:solidFill>
              </a:rPr>
              <a:t>an</a:t>
            </a:r>
          </a:p>
          <a:p>
            <a:pPr marL="0" indent="0">
              <a:lnSpc>
                <a:spcPct val="100000"/>
              </a:lnSpc>
              <a:buNone/>
            </a:pPr>
            <a:r>
              <a:rPr lang="en-US" altLang="ja-JP" sz="2000" dirty="0">
                <a:solidFill>
                  <a:schemeClr val="tx2"/>
                </a:solidFill>
              </a:rPr>
              <a:t> </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focusing</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the object </a:t>
            </a:r>
            <a:r>
              <a:rPr lang="ja-JP" altLang="en-US" sz="2000" dirty="0">
                <a:solidFill>
                  <a:schemeClr val="tx2"/>
                </a:solidFill>
              </a:rPr>
              <a:t>→ </a:t>
            </a:r>
            <a:r>
              <a:rPr lang="en-US" altLang="ja-JP" sz="2000" b="1" dirty="0">
                <a:solidFill>
                  <a:srgbClr val="FF5050"/>
                </a:solidFill>
              </a:rPr>
              <a:t>Raw</a:t>
            </a:r>
            <a:r>
              <a:rPr lang="ja-JP" altLang="en-US" sz="2000" b="1" dirty="0">
                <a:solidFill>
                  <a:srgbClr val="FF5050"/>
                </a:solidFill>
              </a:rPr>
              <a:t> </a:t>
            </a:r>
            <a:r>
              <a:rPr lang="en-US" altLang="ja-JP" sz="2000" b="1" dirty="0">
                <a:solidFill>
                  <a:srgbClr val="FF5050"/>
                </a:solidFill>
              </a:rPr>
              <a:t>image</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 lens</a:t>
            </a: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4892</TotalTime>
  <Words>2241</Words>
  <Application>Microsoft Office PowerPoint</Application>
  <PresentationFormat>画面に合わせる (4:3)</PresentationFormat>
  <Paragraphs>279</Paragraphs>
  <Slides>17</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Meiryo UI</vt:lpstr>
      <vt:lpstr>メイリオ</vt:lpstr>
      <vt:lpstr>游ゴシック</vt:lpstr>
      <vt:lpstr>Arial</vt:lpstr>
      <vt:lpstr>Segoe UI Emoji</vt:lpstr>
      <vt:lpstr>Wingdings</vt:lpstr>
      <vt:lpstr>Office テーマ</vt:lpstr>
      <vt:lpstr>3-D measurement  based on computational photography  fusing passive stereo method and Depth from Focus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2169</cp:revision>
  <dcterms:created xsi:type="dcterms:W3CDTF">2018-02-06T09:58:42Z</dcterms:created>
  <dcterms:modified xsi:type="dcterms:W3CDTF">2018-07-27T04:37:03Z</dcterms:modified>
</cp:coreProperties>
</file>